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Raleway Black"/>
      <p:bold r:id="rId23"/>
      <p:boldItalic r:id="rId24"/>
    </p:embeddedFont>
    <p:embeddedFont>
      <p:font typeface="PT Sans Caption"/>
      <p:regular r:id="rId25"/>
      <p:bold r:id="rId26"/>
    </p:embeddedFont>
    <p:embeddedFont>
      <p:font typeface="Helvetica Neue"/>
      <p:regular r:id="rId27"/>
      <p:bold r:id="rId28"/>
      <p:italic r:id="rId29"/>
      <p:boldItalic r:id="rId30"/>
    </p:embeddedFont>
    <p:embeddedFont>
      <p:font typeface="Helvetica Neue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RalewayBlack-boldItalic.fntdata"/><Relationship Id="rId23" Type="http://schemas.openxmlformats.org/officeDocument/2006/relationships/font" Target="fonts/RalewayBlack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TSansCaption-bold.fntdata"/><Relationship Id="rId25" Type="http://schemas.openxmlformats.org/officeDocument/2006/relationships/font" Target="fonts/PTSansCaption-regular.fntdata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Light-regular.fntdata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33" Type="http://schemas.openxmlformats.org/officeDocument/2006/relationships/font" Target="fonts/HelveticaNeueLight-italic.fntdata"/><Relationship Id="rId10" Type="http://schemas.openxmlformats.org/officeDocument/2006/relationships/slide" Target="slides/slide5.xml"/><Relationship Id="rId32" Type="http://schemas.openxmlformats.org/officeDocument/2006/relationships/font" Target="fonts/HelveticaNeueLigh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HelveticaNeueLight-boldItalic.fntdata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19" Type="http://schemas.openxmlformats.org/officeDocument/2006/relationships/font" Target="fonts/Lato-regular.fntdata"/><Relationship Id="rId18" Type="http://schemas.openxmlformats.org/officeDocument/2006/relationships/font" Target="fonts/Ralew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9a00fb564_3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9a00fb564_3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9a00fb564_3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9a00fb564_3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9a00fb564_3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9a00fb564_3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9a00fb564_3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9a00fb564_3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9a00fb564_3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9a00fb564_3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9a00fb564_3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9a00fb564_3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9a00fb564_3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9a00fb564_3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9a00fb564_3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9a00fb564_3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9a00fb564_3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9a00fb564_3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">
  <p:cSld name="TITLE_AND_BODY_1"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8497999" y="4696934"/>
            <a:ext cx="3783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5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2">
  <p:cSld name="TITLE_AND_BODY_2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idx="12" type="sldNum"/>
          </p:nvPr>
        </p:nvSpPr>
        <p:spPr>
          <a:xfrm>
            <a:off x="8497999" y="4696934"/>
            <a:ext cx="3783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3">
  <p:cSld name="Blank 20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/>
          <p:nvPr/>
        </p:nvSpPr>
        <p:spPr>
          <a:xfrm>
            <a:off x="27799" y="9275"/>
            <a:ext cx="9116100" cy="5143500"/>
          </a:xfrm>
          <a:prstGeom prst="rect">
            <a:avLst/>
          </a:prstGeom>
          <a:noFill/>
          <a:ln cap="flat" cmpd="sng" w="76200">
            <a:solidFill>
              <a:srgbClr val="1D3B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6"/>
          <p:cNvSpPr/>
          <p:nvPr/>
        </p:nvSpPr>
        <p:spPr>
          <a:xfrm>
            <a:off x="27799" y="9275"/>
            <a:ext cx="9116100" cy="5143500"/>
          </a:xfrm>
          <a:prstGeom prst="rect">
            <a:avLst/>
          </a:prstGeom>
          <a:noFill/>
          <a:ln cap="flat" cmpd="sng" w="76200">
            <a:solidFill>
              <a:srgbClr val="0097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472456" y="4731594"/>
            <a:ext cx="2619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4">
  <p:cSld name="Blank 6"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/>
          <p:nvPr/>
        </p:nvSpPr>
        <p:spPr>
          <a:xfrm>
            <a:off x="27800" y="9274"/>
            <a:ext cx="9116100" cy="5143500"/>
          </a:xfrm>
          <a:prstGeom prst="rect">
            <a:avLst/>
          </a:prstGeom>
          <a:noFill/>
          <a:ln cap="flat" cmpd="sng" w="76200">
            <a:solidFill>
              <a:srgbClr val="1D3B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7"/>
          <p:cNvSpPr/>
          <p:nvPr/>
        </p:nvSpPr>
        <p:spPr>
          <a:xfrm>
            <a:off x="27800" y="9274"/>
            <a:ext cx="9116100" cy="5143500"/>
          </a:xfrm>
          <a:prstGeom prst="rect">
            <a:avLst/>
          </a:prstGeom>
          <a:noFill/>
          <a:ln cap="flat" cmpd="sng" w="76200">
            <a:solidFill>
              <a:srgbClr val="0097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472457" y="4731582"/>
            <a:ext cx="2619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5">
  <p:cSld name="Blank 7">
    <p:bg>
      <p:bgPr>
        <a:solidFill>
          <a:srgbClr val="FF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8472457" y="4731600"/>
            <a:ext cx="2619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>
  <p:cSld name="Title &amp; Subtitle"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889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17780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25400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34290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43180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52070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59690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6858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69" name="Google Shape;69;p19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646464"/>
              </a:buClr>
              <a:buSzPts val="1700"/>
              <a:buFont typeface="Avenir"/>
              <a:buChar char="•"/>
              <a:defRPr b="0" i="0" sz="1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646464"/>
              </a:buClr>
              <a:buSzPts val="1700"/>
              <a:buFont typeface="Avenir"/>
              <a:buChar char="•"/>
              <a:defRPr b="0" i="0" sz="1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646464"/>
              </a:buClr>
              <a:buSzPts val="1700"/>
              <a:buFont typeface="Avenir"/>
              <a:buChar char="•"/>
              <a:defRPr b="0" i="0" sz="1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646464"/>
              </a:buClr>
              <a:buSzPts val="1700"/>
              <a:buFont typeface="Avenir"/>
              <a:buChar char="•"/>
              <a:defRPr b="0" i="0" sz="1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70" name="Google Shape;70;p19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6">
  <p:cSld name="Blank 10"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idx="12" type="sldNum"/>
          </p:nvPr>
        </p:nvSpPr>
        <p:spPr>
          <a:xfrm>
            <a:off x="8497999" y="4696907"/>
            <a:ext cx="3783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 1">
  <p:cSld name="Section title and description 3">
    <p:bg>
      <p:bgPr>
        <a:solidFill>
          <a:srgbClr val="FFFF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1"/>
          <p:cNvSpPr txBox="1"/>
          <p:nvPr>
            <p:ph type="title"/>
          </p:nvPr>
        </p:nvSpPr>
        <p:spPr>
          <a:xfrm>
            <a:off x="265500" y="1233174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4F4F4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4F4F4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4F4F4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4F4F4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4F4F4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4F4F4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4F4F4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4F4F4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venir"/>
              <a:buNone/>
              <a:defRPr b="0" i="0" sz="2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venir"/>
              <a:buNone/>
              <a:defRPr b="0" i="0" sz="2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venir"/>
              <a:buNone/>
              <a:defRPr b="0" i="0" sz="2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venir"/>
              <a:buNone/>
              <a:defRPr b="0" i="0" sz="2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venir"/>
              <a:buNone/>
              <a:defRPr b="0" i="0" sz="2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646464"/>
              </a:buClr>
              <a:buSzPts val="1700"/>
              <a:buFont typeface="Avenir"/>
              <a:buChar char="•"/>
              <a:defRPr b="0" i="0" sz="1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646464"/>
              </a:buClr>
              <a:buSzPts val="1700"/>
              <a:buFont typeface="Avenir"/>
              <a:buChar char="•"/>
              <a:defRPr b="0" i="0" sz="1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646464"/>
              </a:buClr>
              <a:buSzPts val="1700"/>
              <a:buFont typeface="Avenir"/>
              <a:buChar char="•"/>
              <a:defRPr b="0" i="0" sz="1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646464"/>
              </a:buClr>
              <a:buSzPts val="1700"/>
              <a:buFont typeface="Avenir"/>
              <a:buChar char="•"/>
              <a:defRPr b="0" i="0" sz="1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77" name="Google Shape;77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655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646464"/>
              </a:buClr>
              <a:buSzPts val="1700"/>
              <a:buFont typeface="Avenir"/>
              <a:buChar char="•"/>
              <a:defRPr b="0" i="0" sz="1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646464"/>
              </a:buClr>
              <a:buSzPts val="1700"/>
              <a:buFont typeface="Avenir"/>
              <a:buChar char="•"/>
              <a:defRPr b="0" i="0" sz="1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646464"/>
              </a:buClr>
              <a:buSzPts val="1700"/>
              <a:buFont typeface="Avenir"/>
              <a:buChar char="•"/>
              <a:defRPr b="0" i="0" sz="1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655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646464"/>
              </a:buClr>
              <a:buSzPts val="1700"/>
              <a:buFont typeface="Avenir"/>
              <a:buChar char="•"/>
              <a:defRPr b="0" i="0" sz="1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3655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646464"/>
              </a:buClr>
              <a:buSzPts val="1700"/>
              <a:buFont typeface="Avenir"/>
              <a:buChar char="•"/>
              <a:defRPr b="0" i="0" sz="1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646464"/>
              </a:buClr>
              <a:buSzPts val="1700"/>
              <a:buFont typeface="Avenir"/>
              <a:buChar char="•"/>
              <a:defRPr b="0" i="0" sz="1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646464"/>
              </a:buClr>
              <a:buSzPts val="1700"/>
              <a:buFont typeface="Avenir"/>
              <a:buChar char="•"/>
              <a:defRPr b="0" i="0" sz="1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646464"/>
              </a:buClr>
              <a:buSzPts val="1700"/>
              <a:buFont typeface="Avenir"/>
              <a:buChar char="•"/>
              <a:defRPr b="0" i="0" sz="1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646464"/>
              </a:buClr>
              <a:buSzPts val="1700"/>
              <a:buFont typeface="Avenir"/>
              <a:buChar char="•"/>
              <a:defRPr b="0" i="0" sz="1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78" name="Google Shape;78;p21"/>
          <p:cNvSpPr txBox="1"/>
          <p:nvPr>
            <p:ph idx="12" type="sldNum"/>
          </p:nvPr>
        </p:nvSpPr>
        <p:spPr>
          <a:xfrm>
            <a:off x="8472457" y="4731600"/>
            <a:ext cx="2619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 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title"/>
          </p:nvPr>
        </p:nvSpPr>
        <p:spPr>
          <a:xfrm>
            <a:off x="461963" y="323850"/>
            <a:ext cx="82152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4F4F4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4F4F4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4F4F4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4F4F4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4F4F4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4F4F4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4F4F4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2800"/>
              <a:buFont typeface="Avenir"/>
              <a:buNone/>
              <a:defRPr b="0" i="0" sz="2300" u="none" cap="none" strike="noStrike">
                <a:solidFill>
                  <a:srgbClr val="4F4F4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81" name="Google Shape;81;p22"/>
          <p:cNvSpPr txBox="1"/>
          <p:nvPr>
            <p:ph idx="12" type="sldNum"/>
          </p:nvPr>
        </p:nvSpPr>
        <p:spPr>
          <a:xfrm>
            <a:off x="4481546" y="4893469"/>
            <a:ext cx="161700" cy="1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venir"/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venir"/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venir"/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venir"/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venir"/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venir"/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venir"/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venir"/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venir"/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Relationship Id="rId4" Type="http://schemas.openxmlformats.org/officeDocument/2006/relationships/image" Target="../media/image6.jpg"/><Relationship Id="rId5" Type="http://schemas.openxmlformats.org/officeDocument/2006/relationships/image" Target="../media/image14.png"/><Relationship Id="rId6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fBlIfKilDDQ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2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hyperlink" Target="https://provodnik.now.sh/" TargetMode="External"/><Relationship Id="rId5" Type="http://schemas.openxmlformats.org/officeDocument/2006/relationships/image" Target="../media/image11.jpg"/><Relationship Id="rId6" Type="http://schemas.openxmlformats.org/officeDocument/2006/relationships/image" Target="../media/image9.jpg"/><Relationship Id="rId7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9025" y="-1122600"/>
            <a:ext cx="9494798" cy="632986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3"/>
          <p:cNvSpPr txBox="1"/>
          <p:nvPr/>
        </p:nvSpPr>
        <p:spPr>
          <a:xfrm>
            <a:off x="738550" y="1516675"/>
            <a:ext cx="5618400" cy="18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88" name="Google Shape;8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825" y="1434150"/>
            <a:ext cx="8060348" cy="16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3"/>
          <p:cNvSpPr txBox="1"/>
          <p:nvPr/>
        </p:nvSpPr>
        <p:spPr>
          <a:xfrm>
            <a:off x="-199025" y="3054950"/>
            <a:ext cx="94947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b="1" lang="en-GB" sz="2000">
                <a:latin typeface="Raleway"/>
                <a:ea typeface="Raleway"/>
                <a:cs typeface="Raleway"/>
                <a:sym typeface="Raleway"/>
              </a:rPr>
              <a:t>nteractive map for people with mobility limitations</a:t>
            </a:r>
            <a:br>
              <a:rPr b="1" lang="en-GB" sz="2000">
                <a:latin typeface="Raleway"/>
                <a:ea typeface="Raleway"/>
                <a:cs typeface="Raleway"/>
                <a:sym typeface="Raleway"/>
              </a:rPr>
            </a:br>
            <a:br>
              <a:rPr b="1" lang="en-GB" sz="2000">
                <a:latin typeface="Raleway"/>
                <a:ea typeface="Raleway"/>
                <a:cs typeface="Raleway"/>
                <a:sym typeface="Raleway"/>
              </a:rPr>
            </a:br>
            <a:br>
              <a:rPr b="1" lang="en-GB" sz="2000">
                <a:latin typeface="Raleway"/>
                <a:ea typeface="Raleway"/>
                <a:cs typeface="Raleway"/>
                <a:sym typeface="Raleway"/>
              </a:rPr>
            </a:br>
            <a:r>
              <a:rPr b="1" lang="en-GB" sz="20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Anna Krys</a:t>
            </a:r>
            <a:r>
              <a:rPr b="1" lang="en-GB" sz="20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, Daria Aksionova, Timur Samoylov</a:t>
            </a:r>
            <a:br>
              <a:rPr b="1" lang="en-GB" sz="20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lang="en-GB" sz="20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Ukraine, Belarus</a:t>
            </a:r>
            <a:endParaRPr b="1" sz="20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4"/>
          <p:cNvPicPr preferRelativeResize="0"/>
          <p:nvPr/>
        </p:nvPicPr>
        <p:blipFill rotWithShape="1">
          <a:blip r:embed="rId4">
            <a:alphaModFix/>
          </a:blip>
          <a:srcRect b="0" l="6400" r="6392" t="0"/>
          <a:stretch/>
        </p:blipFill>
        <p:spPr>
          <a:xfrm flipH="1">
            <a:off x="-26901" y="1403832"/>
            <a:ext cx="4837126" cy="376239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4"/>
          <p:cNvSpPr/>
          <p:nvPr/>
        </p:nvSpPr>
        <p:spPr>
          <a:xfrm>
            <a:off x="5394875" y="2445875"/>
            <a:ext cx="3749100" cy="260400"/>
          </a:xfrm>
          <a:prstGeom prst="rect">
            <a:avLst/>
          </a:prstGeom>
          <a:solidFill>
            <a:srgbClr val="1959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24"/>
          <p:cNvSpPr txBox="1"/>
          <p:nvPr/>
        </p:nvSpPr>
        <p:spPr>
          <a:xfrm>
            <a:off x="0" y="14625"/>
            <a:ext cx="9144000" cy="5143500"/>
          </a:xfrm>
          <a:prstGeom prst="rect">
            <a:avLst/>
          </a:prstGeom>
          <a:noFill/>
          <a:ln cap="flat" cmpd="sng" w="76200">
            <a:solidFill>
              <a:srgbClr val="21CD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4"/>
          <p:cNvSpPr/>
          <p:nvPr/>
        </p:nvSpPr>
        <p:spPr>
          <a:xfrm>
            <a:off x="0" y="1349650"/>
            <a:ext cx="4572000" cy="260400"/>
          </a:xfrm>
          <a:prstGeom prst="rect">
            <a:avLst/>
          </a:prstGeom>
          <a:solidFill>
            <a:srgbClr val="21CD7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24"/>
          <p:cNvSpPr/>
          <p:nvPr/>
        </p:nvSpPr>
        <p:spPr>
          <a:xfrm>
            <a:off x="3103325" y="1326925"/>
            <a:ext cx="2922900" cy="2921100"/>
          </a:xfrm>
          <a:prstGeom prst="pie">
            <a:avLst>
              <a:gd fmla="val 16459986" name="adj1"/>
              <a:gd fmla="val 21436274" name="adj2"/>
            </a:avLst>
          </a:prstGeom>
          <a:solidFill>
            <a:srgbClr val="195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е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24"/>
          <p:cNvSpPr/>
          <p:nvPr/>
        </p:nvSpPr>
        <p:spPr>
          <a:xfrm>
            <a:off x="3094986" y="1326934"/>
            <a:ext cx="2931300" cy="2931300"/>
          </a:xfrm>
          <a:prstGeom prst="pie">
            <a:avLst>
              <a:gd fmla="val 21393355" name="adj1"/>
              <a:gd fmla="val 16506763" name="adj2"/>
            </a:avLst>
          </a:prstGeom>
          <a:solidFill>
            <a:srgbClr val="21CD7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24"/>
          <p:cNvSpPr/>
          <p:nvPr/>
        </p:nvSpPr>
        <p:spPr>
          <a:xfrm>
            <a:off x="3364874" y="1581511"/>
            <a:ext cx="2391600" cy="23913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24"/>
          <p:cNvSpPr txBox="1"/>
          <p:nvPr/>
        </p:nvSpPr>
        <p:spPr>
          <a:xfrm>
            <a:off x="3655975" y="2082063"/>
            <a:ext cx="1809300" cy="10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</a:pPr>
            <a:r>
              <a:rPr b="1" lang="en-GB" sz="64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90%</a:t>
            </a:r>
            <a:endParaRPr sz="6400">
              <a:solidFill>
                <a:srgbClr val="666666"/>
              </a:solidFill>
            </a:endParaRPr>
          </a:p>
        </p:txBody>
      </p:sp>
      <p:sp>
        <p:nvSpPr>
          <p:cNvPr id="102" name="Google Shape;102;p24"/>
          <p:cNvSpPr txBox="1"/>
          <p:nvPr/>
        </p:nvSpPr>
        <p:spPr>
          <a:xfrm>
            <a:off x="3655975" y="3033738"/>
            <a:ext cx="1809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Lato"/>
              <a:buNone/>
            </a:pPr>
            <a:r>
              <a:rPr b="1" lang="en-GB" sz="2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o</a:t>
            </a:r>
            <a:r>
              <a:rPr b="1" lang="en-GB" sz="2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f ramps</a:t>
            </a:r>
            <a:endParaRPr b="1" sz="2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Google Shape;103;p24"/>
          <p:cNvSpPr txBox="1"/>
          <p:nvPr/>
        </p:nvSpPr>
        <p:spPr>
          <a:xfrm>
            <a:off x="125725" y="338875"/>
            <a:ext cx="4684500" cy="10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Avenir"/>
              <a:buNone/>
            </a:pPr>
            <a:r>
              <a:rPr b="1" lang="en-GB" sz="24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In Ukraine</a:t>
            </a:r>
            <a:br>
              <a:rPr b="1" lang="en-GB" sz="24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lang="en-GB" sz="24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constructed improperly</a:t>
            </a:r>
            <a:endParaRPr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Avenir"/>
              <a:buNone/>
            </a:pPr>
            <a:r>
              <a:t/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4" name="Google Shape;104;p24"/>
          <p:cNvSpPr txBox="1"/>
          <p:nvPr/>
        </p:nvSpPr>
        <p:spPr>
          <a:xfrm>
            <a:off x="6026275" y="3069200"/>
            <a:ext cx="3029700" cy="17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Course on inclusivity </a:t>
            </a:r>
            <a:r>
              <a:rPr b="1" lang="en-GB" sz="2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has started in 2019</a:t>
            </a:r>
            <a:endParaRPr b="1" sz="2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Association Agreement with EU</a:t>
            </a:r>
            <a:r>
              <a:rPr lang="en-GB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GB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UN Convention on the Rights of Persons with Disabilities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/>
          <p:nvPr/>
        </p:nvSpPr>
        <p:spPr>
          <a:xfrm>
            <a:off x="354900" y="329625"/>
            <a:ext cx="4102800" cy="7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0" name="Google Shape;110;p25"/>
          <p:cNvPicPr preferRelativeResize="0"/>
          <p:nvPr/>
        </p:nvPicPr>
        <p:blipFill rotWithShape="1">
          <a:blip r:embed="rId4">
            <a:alphaModFix/>
          </a:blip>
          <a:srcRect b="0" l="31077" r="14610" t="0"/>
          <a:stretch/>
        </p:blipFill>
        <p:spPr>
          <a:xfrm>
            <a:off x="6363025" y="1289475"/>
            <a:ext cx="2804000" cy="347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5"/>
          <p:cNvPicPr preferRelativeResize="0"/>
          <p:nvPr/>
        </p:nvPicPr>
        <p:blipFill rotWithShape="1">
          <a:blip r:embed="rId5">
            <a:alphaModFix/>
          </a:blip>
          <a:srcRect b="3069" l="0" r="0" t="3060"/>
          <a:stretch/>
        </p:blipFill>
        <p:spPr>
          <a:xfrm>
            <a:off x="-23050" y="1289475"/>
            <a:ext cx="2804001" cy="347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5"/>
          <p:cNvPicPr preferRelativeResize="0"/>
          <p:nvPr/>
        </p:nvPicPr>
        <p:blipFill rotWithShape="1">
          <a:blip r:embed="rId6">
            <a:alphaModFix/>
          </a:blip>
          <a:srcRect b="0" l="11560" r="19833" t="0"/>
          <a:stretch/>
        </p:blipFill>
        <p:spPr>
          <a:xfrm>
            <a:off x="2780962" y="1289463"/>
            <a:ext cx="3582074" cy="347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5"/>
          <p:cNvSpPr/>
          <p:nvPr/>
        </p:nvSpPr>
        <p:spPr>
          <a:xfrm>
            <a:off x="-83800" y="441200"/>
            <a:ext cx="4683600" cy="6435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37725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Target audiences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6" title="Provodnik 16 06 2019 - Mock-up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125168"/>
            <a:ext cx="9039950" cy="6779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/>
          <p:nvPr/>
        </p:nvSpPr>
        <p:spPr>
          <a:xfrm>
            <a:off x="242650" y="1144263"/>
            <a:ext cx="1668900" cy="1464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5353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i="0" sz="5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4" name="Google Shape;124;p27"/>
          <p:cNvSpPr txBox="1"/>
          <p:nvPr/>
        </p:nvSpPr>
        <p:spPr>
          <a:xfrm>
            <a:off x="354900" y="329625"/>
            <a:ext cx="4102800" cy="7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25" name="Google Shape;125;p27"/>
          <p:cNvCxnSpPr/>
          <p:nvPr/>
        </p:nvCxnSpPr>
        <p:spPr>
          <a:xfrm flipH="1" rot="10800000">
            <a:off x="398437" y="3018617"/>
            <a:ext cx="8450400" cy="3000"/>
          </a:xfrm>
          <a:prstGeom prst="straightConnector1">
            <a:avLst/>
          </a:prstGeom>
          <a:noFill/>
          <a:ln cap="flat" cmpd="sng" w="76200">
            <a:solidFill>
              <a:srgbClr val="16816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27"/>
          <p:cNvSpPr txBox="1"/>
          <p:nvPr/>
        </p:nvSpPr>
        <p:spPr>
          <a:xfrm>
            <a:off x="320125" y="165422"/>
            <a:ext cx="86070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Avenir"/>
              <a:buNone/>
            </a:pPr>
            <a:r>
              <a:rPr b="1" lang="en-GB" sz="24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Roadmap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27" name="Google Shape;127;p27"/>
          <p:cNvCxnSpPr/>
          <p:nvPr/>
        </p:nvCxnSpPr>
        <p:spPr>
          <a:xfrm>
            <a:off x="5457673" y="3021425"/>
            <a:ext cx="0" cy="278100"/>
          </a:xfrm>
          <a:prstGeom prst="straightConnector1">
            <a:avLst/>
          </a:prstGeom>
          <a:noFill/>
          <a:ln cap="flat" cmpd="sng" w="76200">
            <a:solidFill>
              <a:srgbClr val="168165"/>
            </a:solidFill>
            <a:prstDash val="solid"/>
            <a:round/>
            <a:headEnd len="sm" w="sm" type="none"/>
            <a:tailEnd len="sm" w="sm" type="oval"/>
          </a:ln>
        </p:spPr>
      </p:cxnSp>
      <p:cxnSp>
        <p:nvCxnSpPr>
          <p:cNvPr id="128" name="Google Shape;128;p27"/>
          <p:cNvCxnSpPr/>
          <p:nvPr/>
        </p:nvCxnSpPr>
        <p:spPr>
          <a:xfrm rot="10800000">
            <a:off x="1010989" y="2739099"/>
            <a:ext cx="0" cy="278100"/>
          </a:xfrm>
          <a:prstGeom prst="straightConnector1">
            <a:avLst/>
          </a:prstGeom>
          <a:noFill/>
          <a:ln cap="flat" cmpd="sng" w="76200">
            <a:solidFill>
              <a:srgbClr val="168165"/>
            </a:solidFill>
            <a:prstDash val="solid"/>
            <a:round/>
            <a:headEnd len="sm" w="sm" type="none"/>
            <a:tailEnd len="sm" w="sm" type="oval"/>
          </a:ln>
        </p:spPr>
      </p:cxnSp>
      <p:cxnSp>
        <p:nvCxnSpPr>
          <p:cNvPr id="129" name="Google Shape;129;p27"/>
          <p:cNvCxnSpPr/>
          <p:nvPr/>
        </p:nvCxnSpPr>
        <p:spPr>
          <a:xfrm rot="10800000">
            <a:off x="6866864" y="2743524"/>
            <a:ext cx="0" cy="278100"/>
          </a:xfrm>
          <a:prstGeom prst="straightConnector1">
            <a:avLst/>
          </a:prstGeom>
          <a:noFill/>
          <a:ln cap="flat" cmpd="sng" w="76200">
            <a:solidFill>
              <a:srgbClr val="168165"/>
            </a:solidFill>
            <a:prstDash val="solid"/>
            <a:round/>
            <a:headEnd len="sm" w="sm" type="none"/>
            <a:tailEnd len="sm" w="sm" type="oval"/>
          </a:ln>
        </p:spPr>
      </p:cxnSp>
      <p:cxnSp>
        <p:nvCxnSpPr>
          <p:cNvPr id="130" name="Google Shape;130;p27"/>
          <p:cNvCxnSpPr/>
          <p:nvPr/>
        </p:nvCxnSpPr>
        <p:spPr>
          <a:xfrm flipH="1" rot="10800000">
            <a:off x="363075" y="815463"/>
            <a:ext cx="6886800" cy="14100"/>
          </a:xfrm>
          <a:prstGeom prst="straightConnector1">
            <a:avLst/>
          </a:prstGeom>
          <a:noFill/>
          <a:ln cap="flat" cmpd="sng" w="19050">
            <a:solidFill>
              <a:srgbClr val="11856C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31" name="Google Shape;131;p27"/>
          <p:cNvSpPr txBox="1"/>
          <p:nvPr/>
        </p:nvSpPr>
        <p:spPr>
          <a:xfrm>
            <a:off x="445730" y="3085526"/>
            <a:ext cx="11304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Avenir"/>
              <a:buNone/>
            </a:pP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Stage </a:t>
            </a: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Avenir"/>
              <a:buNone/>
            </a:pPr>
            <a:r>
              <a:t/>
            </a:r>
            <a:endParaRPr b="1" i="0" sz="8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Avenir"/>
              <a:buNone/>
            </a:pPr>
            <a:r>
              <a:t/>
            </a:r>
            <a:endParaRPr sz="5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2" name="Google Shape;132;p27"/>
          <p:cNvSpPr txBox="1"/>
          <p:nvPr/>
        </p:nvSpPr>
        <p:spPr>
          <a:xfrm>
            <a:off x="2231175" y="2673150"/>
            <a:ext cx="10236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Avenir"/>
              <a:buNone/>
            </a:pP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Stage </a:t>
            </a: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33" name="Google Shape;133;p27"/>
          <p:cNvCxnSpPr/>
          <p:nvPr/>
        </p:nvCxnSpPr>
        <p:spPr>
          <a:xfrm>
            <a:off x="423839" y="1938836"/>
            <a:ext cx="1306500" cy="0"/>
          </a:xfrm>
          <a:prstGeom prst="straightConnector1">
            <a:avLst/>
          </a:prstGeom>
          <a:noFill/>
          <a:ln cap="flat" cmpd="sng" w="12700">
            <a:solidFill>
              <a:srgbClr val="53535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27"/>
          <p:cNvCxnSpPr/>
          <p:nvPr/>
        </p:nvCxnSpPr>
        <p:spPr>
          <a:xfrm>
            <a:off x="2739686" y="3002375"/>
            <a:ext cx="0" cy="278100"/>
          </a:xfrm>
          <a:prstGeom prst="straightConnector1">
            <a:avLst/>
          </a:prstGeom>
          <a:noFill/>
          <a:ln cap="flat" cmpd="sng" w="76200">
            <a:solidFill>
              <a:srgbClr val="168165"/>
            </a:solidFill>
            <a:prstDash val="solid"/>
            <a:round/>
            <a:headEnd len="sm" w="sm" type="none"/>
            <a:tailEnd len="sm" w="sm" type="oval"/>
          </a:ln>
        </p:spPr>
      </p:cxnSp>
      <p:cxnSp>
        <p:nvCxnSpPr>
          <p:cNvPr id="135" name="Google Shape;135;p27"/>
          <p:cNvCxnSpPr/>
          <p:nvPr/>
        </p:nvCxnSpPr>
        <p:spPr>
          <a:xfrm rot="10800000">
            <a:off x="4046964" y="2765874"/>
            <a:ext cx="0" cy="278100"/>
          </a:xfrm>
          <a:prstGeom prst="straightConnector1">
            <a:avLst/>
          </a:prstGeom>
          <a:noFill/>
          <a:ln cap="flat" cmpd="sng" w="76200">
            <a:solidFill>
              <a:srgbClr val="168165"/>
            </a:solidFill>
            <a:prstDash val="solid"/>
            <a:round/>
            <a:headEnd len="sm" w="sm" type="none"/>
            <a:tailEnd len="sm" w="sm" type="oval"/>
          </a:ln>
        </p:spPr>
      </p:cxnSp>
      <p:sp>
        <p:nvSpPr>
          <p:cNvPr id="136" name="Google Shape;136;p27"/>
          <p:cNvSpPr txBox="1"/>
          <p:nvPr/>
        </p:nvSpPr>
        <p:spPr>
          <a:xfrm>
            <a:off x="3560175" y="3021150"/>
            <a:ext cx="10236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Avenir"/>
              <a:buNone/>
            </a:pP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Stage </a:t>
            </a: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4898175" y="2673150"/>
            <a:ext cx="10236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Avenir"/>
              <a:buNone/>
            </a:pP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Stage </a:t>
            </a: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4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p27"/>
          <p:cNvSpPr/>
          <p:nvPr/>
        </p:nvSpPr>
        <p:spPr>
          <a:xfrm>
            <a:off x="3214450" y="1068063"/>
            <a:ext cx="1668900" cy="1464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5353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i="0" sz="5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" name="Google Shape;139;p27"/>
          <p:cNvSpPr txBox="1"/>
          <p:nvPr/>
        </p:nvSpPr>
        <p:spPr>
          <a:xfrm>
            <a:off x="6379575" y="3021150"/>
            <a:ext cx="10236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Avenir"/>
              <a:buNone/>
            </a:pP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Stage </a:t>
            </a: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" name="Google Shape;140;p27"/>
          <p:cNvSpPr/>
          <p:nvPr/>
        </p:nvSpPr>
        <p:spPr>
          <a:xfrm>
            <a:off x="6033850" y="1068063"/>
            <a:ext cx="1668900" cy="1464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5353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i="0" sz="5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3186675" y="1121800"/>
            <a:ext cx="16689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Gamification &amp; reward programme </a:t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Crowdfunding</a:t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CSR Businesses</a:t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" name="Google Shape;142;p27"/>
          <p:cNvSpPr/>
          <p:nvPr/>
        </p:nvSpPr>
        <p:spPr>
          <a:xfrm>
            <a:off x="4587950" y="3369688"/>
            <a:ext cx="1668900" cy="1464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5353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i="0" sz="5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4558275" y="3331600"/>
            <a:ext cx="16689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Offline meetings</a:t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Architectural inclusive challenge</a:t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4" name="Google Shape;144;p27"/>
          <p:cNvSpPr/>
          <p:nvPr/>
        </p:nvSpPr>
        <p:spPr>
          <a:xfrm>
            <a:off x="1919050" y="3354063"/>
            <a:ext cx="1668900" cy="1464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5353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i="0" sz="5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45" name="Google Shape;145;p27"/>
          <p:cNvCxnSpPr/>
          <p:nvPr/>
        </p:nvCxnSpPr>
        <p:spPr>
          <a:xfrm>
            <a:off x="8124673" y="3021425"/>
            <a:ext cx="0" cy="278100"/>
          </a:xfrm>
          <a:prstGeom prst="straightConnector1">
            <a:avLst/>
          </a:prstGeom>
          <a:noFill/>
          <a:ln cap="flat" cmpd="sng" w="76200">
            <a:solidFill>
              <a:srgbClr val="168165"/>
            </a:solidFill>
            <a:prstDash val="solid"/>
            <a:round/>
            <a:headEnd len="sm" w="sm" type="none"/>
            <a:tailEnd len="sm" w="sm" type="oval"/>
          </a:ln>
        </p:spPr>
      </p:cxnSp>
      <p:sp>
        <p:nvSpPr>
          <p:cNvPr id="146" name="Google Shape;146;p27"/>
          <p:cNvSpPr txBox="1"/>
          <p:nvPr/>
        </p:nvSpPr>
        <p:spPr>
          <a:xfrm>
            <a:off x="7565175" y="2673150"/>
            <a:ext cx="10236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Avenir"/>
              <a:buNone/>
            </a:pP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Stage </a:t>
            </a: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6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7254950" y="3369688"/>
            <a:ext cx="1668900" cy="1464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5353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i="0" sz="5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8" name="Google Shape;148;p27"/>
          <p:cNvSpPr txBox="1"/>
          <p:nvPr/>
        </p:nvSpPr>
        <p:spPr>
          <a:xfrm>
            <a:off x="7301475" y="3331600"/>
            <a:ext cx="16689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International forum about inclusion for EaP countries</a:t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49" name="Google Shape;149;p27"/>
          <p:cNvCxnSpPr/>
          <p:nvPr/>
        </p:nvCxnSpPr>
        <p:spPr>
          <a:xfrm>
            <a:off x="3393714" y="1603261"/>
            <a:ext cx="1306500" cy="0"/>
          </a:xfrm>
          <a:prstGeom prst="straightConnector1">
            <a:avLst/>
          </a:prstGeom>
          <a:noFill/>
          <a:ln cap="flat" cmpd="sng" w="12700">
            <a:solidFill>
              <a:srgbClr val="53535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" name="Google Shape;150;p27"/>
          <p:cNvCxnSpPr/>
          <p:nvPr/>
        </p:nvCxnSpPr>
        <p:spPr>
          <a:xfrm>
            <a:off x="4739464" y="3674961"/>
            <a:ext cx="1306500" cy="0"/>
          </a:xfrm>
          <a:prstGeom prst="straightConnector1">
            <a:avLst/>
          </a:prstGeom>
          <a:noFill/>
          <a:ln cap="flat" cmpd="sng" w="12700">
            <a:solidFill>
              <a:srgbClr val="53535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Google Shape;151;p27"/>
          <p:cNvCxnSpPr/>
          <p:nvPr/>
        </p:nvCxnSpPr>
        <p:spPr>
          <a:xfrm>
            <a:off x="2100239" y="3615236"/>
            <a:ext cx="1306500" cy="0"/>
          </a:xfrm>
          <a:prstGeom prst="straightConnector1">
            <a:avLst/>
          </a:prstGeom>
          <a:noFill/>
          <a:ln cap="flat" cmpd="sng" w="12700">
            <a:solidFill>
              <a:srgbClr val="53535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27"/>
          <p:cNvCxnSpPr/>
          <p:nvPr/>
        </p:nvCxnSpPr>
        <p:spPr>
          <a:xfrm>
            <a:off x="2100239" y="4066011"/>
            <a:ext cx="1306500" cy="0"/>
          </a:xfrm>
          <a:prstGeom prst="straightConnector1">
            <a:avLst/>
          </a:prstGeom>
          <a:noFill/>
          <a:ln cap="flat" cmpd="sng" w="12700">
            <a:solidFill>
              <a:srgbClr val="53535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" name="Google Shape;153;p27"/>
          <p:cNvCxnSpPr/>
          <p:nvPr/>
        </p:nvCxnSpPr>
        <p:spPr>
          <a:xfrm>
            <a:off x="2100239" y="4531486"/>
            <a:ext cx="1306500" cy="0"/>
          </a:xfrm>
          <a:prstGeom prst="straightConnector1">
            <a:avLst/>
          </a:prstGeom>
          <a:noFill/>
          <a:ln cap="flat" cmpd="sng" w="12700">
            <a:solidFill>
              <a:srgbClr val="53535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" name="Google Shape;154;p27"/>
          <p:cNvCxnSpPr/>
          <p:nvPr/>
        </p:nvCxnSpPr>
        <p:spPr>
          <a:xfrm>
            <a:off x="3393714" y="1908061"/>
            <a:ext cx="1306500" cy="0"/>
          </a:xfrm>
          <a:prstGeom prst="straightConnector1">
            <a:avLst/>
          </a:prstGeom>
          <a:noFill/>
          <a:ln cap="flat" cmpd="sng" w="12700">
            <a:solidFill>
              <a:srgbClr val="53535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5" name="Google Shape;155;p27"/>
          <p:cNvSpPr txBox="1"/>
          <p:nvPr/>
        </p:nvSpPr>
        <p:spPr>
          <a:xfrm>
            <a:off x="242650" y="1126125"/>
            <a:ext cx="16689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43434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Add on map places (spots) </a:t>
            </a:r>
            <a:r>
              <a:rPr lang="en-GB" sz="1000">
                <a:solidFill>
                  <a:srgbClr val="43434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with and without necessary inclusive infrastructures</a:t>
            </a:r>
            <a:endParaRPr sz="1000">
              <a:solidFill>
                <a:srgbClr val="43434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br>
              <a:rPr b="1" lang="en-GB" sz="1000">
                <a:solidFill>
                  <a:srgbClr val="43434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</a:br>
            <a:r>
              <a:rPr b="1" lang="en-GB" sz="1000">
                <a:solidFill>
                  <a:srgbClr val="43434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Rate accessibility of places (spots) </a:t>
            </a:r>
            <a:endParaRPr b="1" sz="1000">
              <a:solidFill>
                <a:srgbClr val="43434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43434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depending on accessibility level</a:t>
            </a:r>
            <a:endParaRPr b="1" sz="1000">
              <a:solidFill>
                <a:srgbClr val="43434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t/>
            </a:r>
            <a:endParaRPr sz="1000">
              <a:solidFill>
                <a:srgbClr val="43434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1919050" y="3331600"/>
            <a:ext cx="16689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Google Partnership</a:t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br>
              <a:rPr b="1" lang="en-GB" sz="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Automatic requests </a:t>
            </a:r>
            <a:b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to government bodies</a:t>
            </a:r>
            <a:b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Audit of popular city routes </a:t>
            </a: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Avenir"/>
              <a:buNone/>
            </a:pPr>
            <a:b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Checklist for audit</a:t>
            </a:r>
            <a:endParaRPr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7" name="Google Shape;157;p27"/>
          <p:cNvSpPr txBox="1"/>
          <p:nvPr/>
        </p:nvSpPr>
        <p:spPr>
          <a:xfrm>
            <a:off x="6006075" y="1045600"/>
            <a:ext cx="16689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434343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Accessible Route directions </a:t>
            </a:r>
            <a:br>
              <a:rPr b="1" lang="en-GB" sz="1000">
                <a:solidFill>
                  <a:srgbClr val="434343"/>
                </a:solidFill>
                <a:latin typeface="PT Sans Caption"/>
                <a:ea typeface="PT Sans Caption"/>
                <a:cs typeface="PT Sans Caption"/>
                <a:sym typeface="PT Sans Caption"/>
              </a:rPr>
            </a:br>
            <a:r>
              <a:rPr b="1" lang="en-GB" sz="1000">
                <a:solidFill>
                  <a:srgbClr val="434343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from point A to B</a:t>
            </a:r>
            <a:endParaRPr b="1" sz="1000">
              <a:solidFill>
                <a:srgbClr val="434343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with mentioning (1) of its accessibility level for people with mobility limitations, (2) estimated time of arrival </a:t>
            </a:r>
            <a:endParaRPr b="1"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76200"/>
            <a:ext cx="8610335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/>
          <p:cNvPicPr preferRelativeResize="0"/>
          <p:nvPr/>
        </p:nvPicPr>
        <p:blipFill>
          <a:blip r:embed="rId4">
            <a:alphaModFix amt="83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8"/>
          <p:cNvSpPr/>
          <p:nvPr/>
        </p:nvSpPr>
        <p:spPr>
          <a:xfrm>
            <a:off x="-160000" y="3353875"/>
            <a:ext cx="4683600" cy="3783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3772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                      CSR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28"/>
          <p:cNvSpPr/>
          <p:nvPr/>
        </p:nvSpPr>
        <p:spPr>
          <a:xfrm>
            <a:off x="4121467" y="3266706"/>
            <a:ext cx="609000" cy="591300"/>
          </a:xfrm>
          <a:prstGeom prst="ellipse">
            <a:avLst/>
          </a:prstGeom>
          <a:solidFill>
            <a:schemeClr val="accent5"/>
          </a:solidFill>
          <a:ln cap="flat" cmpd="sng" w="762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$</a:t>
            </a:r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28"/>
          <p:cNvSpPr/>
          <p:nvPr/>
        </p:nvSpPr>
        <p:spPr>
          <a:xfrm>
            <a:off x="-160000" y="1742025"/>
            <a:ext cx="5448600" cy="378300"/>
          </a:xfrm>
          <a:prstGeom prst="roundRect">
            <a:avLst>
              <a:gd fmla="val 50000" name="adj"/>
            </a:avLst>
          </a:prstGeom>
          <a:solidFill>
            <a:srgbClr val="21CD73"/>
          </a:solidFill>
          <a:ln>
            <a:noFill/>
          </a:ln>
        </p:spPr>
        <p:txBody>
          <a:bodyPr anchorCtr="0" anchor="ctr" bIns="34275" lIns="68575" spcFirstLastPara="1" rIns="3772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 Source</a:t>
            </a:r>
            <a:endParaRPr sz="1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p28"/>
          <p:cNvSpPr/>
          <p:nvPr/>
        </p:nvSpPr>
        <p:spPr>
          <a:xfrm>
            <a:off x="-160000" y="2291075"/>
            <a:ext cx="4818000" cy="378300"/>
          </a:xfrm>
          <a:prstGeom prst="roundRect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34275" lIns="68575" spcFirstLastPara="1" rIns="3772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Consultations</a:t>
            </a:r>
            <a:r>
              <a:rPr lang="en-GB"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about inclusion for businesses </a:t>
            </a:r>
            <a:endParaRPr sz="1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28"/>
          <p:cNvSpPr/>
          <p:nvPr/>
        </p:nvSpPr>
        <p:spPr>
          <a:xfrm>
            <a:off x="-160000" y="2814975"/>
            <a:ext cx="4024200" cy="378300"/>
          </a:xfrm>
          <a:prstGeom prst="roundRect">
            <a:avLst>
              <a:gd fmla="val 50000" name="adj"/>
            </a:avLst>
          </a:prstGeom>
          <a:solidFill>
            <a:srgbClr val="674EA7"/>
          </a:solidFill>
          <a:ln>
            <a:noFill/>
          </a:ln>
        </p:spPr>
        <p:txBody>
          <a:bodyPr anchorCtr="0" anchor="ctr" bIns="34275" lIns="68575" spcFirstLastPara="1" rIns="3772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Traffic</a:t>
            </a:r>
            <a:endParaRPr sz="1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28"/>
          <p:cNvSpPr/>
          <p:nvPr/>
        </p:nvSpPr>
        <p:spPr>
          <a:xfrm>
            <a:off x="4991882" y="1640775"/>
            <a:ext cx="609000" cy="591300"/>
          </a:xfrm>
          <a:prstGeom prst="ellipse">
            <a:avLst/>
          </a:prstGeom>
          <a:solidFill>
            <a:srgbClr val="21CD73"/>
          </a:solidFill>
          <a:ln cap="flat" cmpd="sng" w="762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4304709" y="2172012"/>
            <a:ext cx="609000" cy="591300"/>
          </a:xfrm>
          <a:prstGeom prst="ellipse">
            <a:avLst/>
          </a:prstGeom>
          <a:solidFill>
            <a:srgbClr val="0B5394"/>
          </a:solidFill>
          <a:ln cap="flat" cmpd="sng" w="762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$</a:t>
            </a:r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28"/>
          <p:cNvSpPr/>
          <p:nvPr/>
        </p:nvSpPr>
        <p:spPr>
          <a:xfrm>
            <a:off x="3672147" y="2715984"/>
            <a:ext cx="609000" cy="591300"/>
          </a:xfrm>
          <a:prstGeom prst="ellipse">
            <a:avLst/>
          </a:prstGeom>
          <a:solidFill>
            <a:srgbClr val="674EA7"/>
          </a:solidFill>
          <a:ln cap="flat" cmpd="sng" w="762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$</a:t>
            </a:r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28"/>
          <p:cNvSpPr/>
          <p:nvPr/>
        </p:nvSpPr>
        <p:spPr>
          <a:xfrm>
            <a:off x="3225" y="898400"/>
            <a:ext cx="5130000" cy="6435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37725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Sustainability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209375" y="4847400"/>
            <a:ext cx="693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74" name="Google Shape;174;p28"/>
          <p:cNvSpPr/>
          <p:nvPr/>
        </p:nvSpPr>
        <p:spPr>
          <a:xfrm>
            <a:off x="5184464" y="1841913"/>
            <a:ext cx="223800" cy="189000"/>
          </a:xfrm>
          <a:custGeom>
            <a:rect b="b" l="l" r="r" t="t"/>
            <a:pathLst>
              <a:path extrusionOk="0" h="120000" w="120000">
                <a:moveTo>
                  <a:pt x="89818" y="35598"/>
                </a:moveTo>
                <a:lnTo>
                  <a:pt x="89818" y="35598"/>
                </a:lnTo>
                <a:cubicBezTo>
                  <a:pt x="93923" y="35598"/>
                  <a:pt x="93923" y="35598"/>
                  <a:pt x="93923" y="35598"/>
                </a:cubicBezTo>
                <a:cubicBezTo>
                  <a:pt x="93923" y="51100"/>
                  <a:pt x="93923" y="51100"/>
                  <a:pt x="93923" y="51100"/>
                </a:cubicBezTo>
                <a:cubicBezTo>
                  <a:pt x="119758" y="25550"/>
                  <a:pt x="119758" y="25550"/>
                  <a:pt x="119758" y="25550"/>
                </a:cubicBezTo>
                <a:cubicBezTo>
                  <a:pt x="93923" y="0"/>
                  <a:pt x="93923" y="0"/>
                  <a:pt x="93923" y="0"/>
                </a:cubicBezTo>
                <a:cubicBezTo>
                  <a:pt x="93923" y="15215"/>
                  <a:pt x="93923" y="15215"/>
                  <a:pt x="93923" y="15215"/>
                </a:cubicBezTo>
                <a:cubicBezTo>
                  <a:pt x="89818" y="15215"/>
                  <a:pt x="89818" y="15215"/>
                  <a:pt x="89818" y="15215"/>
                </a:cubicBezTo>
                <a:cubicBezTo>
                  <a:pt x="68329" y="15215"/>
                  <a:pt x="55533" y="35598"/>
                  <a:pt x="44909" y="53684"/>
                </a:cubicBezTo>
                <a:cubicBezTo>
                  <a:pt x="34044" y="68899"/>
                  <a:pt x="25593" y="81531"/>
                  <a:pt x="12796" y="81531"/>
                </a:cubicBezTo>
                <a:cubicBezTo>
                  <a:pt x="0" y="81531"/>
                  <a:pt x="0" y="81531"/>
                  <a:pt x="0" y="81531"/>
                </a:cubicBezTo>
                <a:cubicBezTo>
                  <a:pt x="0" y="101913"/>
                  <a:pt x="0" y="101913"/>
                  <a:pt x="0" y="101913"/>
                </a:cubicBezTo>
                <a:cubicBezTo>
                  <a:pt x="12796" y="101913"/>
                  <a:pt x="12796" y="101913"/>
                  <a:pt x="12796" y="101913"/>
                </a:cubicBezTo>
                <a:cubicBezTo>
                  <a:pt x="34044" y="101913"/>
                  <a:pt x="46841" y="81531"/>
                  <a:pt x="57706" y="63732"/>
                </a:cubicBezTo>
                <a:cubicBezTo>
                  <a:pt x="68329" y="48516"/>
                  <a:pt x="77022" y="35598"/>
                  <a:pt x="89818" y="35598"/>
                </a:cubicBezTo>
                <a:close/>
                <a:moveTo>
                  <a:pt x="31871" y="48516"/>
                </a:moveTo>
                <a:lnTo>
                  <a:pt x="31871" y="48516"/>
                </a:lnTo>
                <a:cubicBezTo>
                  <a:pt x="31871" y="45933"/>
                  <a:pt x="34044" y="45933"/>
                  <a:pt x="34044" y="43636"/>
                </a:cubicBezTo>
                <a:cubicBezTo>
                  <a:pt x="36217" y="41052"/>
                  <a:pt x="40321" y="35598"/>
                  <a:pt x="42736" y="33301"/>
                </a:cubicBezTo>
                <a:cubicBezTo>
                  <a:pt x="34044" y="22966"/>
                  <a:pt x="25593" y="18086"/>
                  <a:pt x="12796" y="18086"/>
                </a:cubicBezTo>
                <a:cubicBezTo>
                  <a:pt x="0" y="18086"/>
                  <a:pt x="0" y="18086"/>
                  <a:pt x="0" y="18086"/>
                </a:cubicBezTo>
                <a:cubicBezTo>
                  <a:pt x="0" y="38468"/>
                  <a:pt x="0" y="38468"/>
                  <a:pt x="0" y="38468"/>
                </a:cubicBezTo>
                <a:cubicBezTo>
                  <a:pt x="12796" y="38468"/>
                  <a:pt x="12796" y="38468"/>
                  <a:pt x="12796" y="38468"/>
                </a:cubicBezTo>
                <a:cubicBezTo>
                  <a:pt x="19074" y="38468"/>
                  <a:pt x="25593" y="41052"/>
                  <a:pt x="31871" y="48516"/>
                </a:cubicBezTo>
                <a:close/>
                <a:moveTo>
                  <a:pt x="93923" y="84114"/>
                </a:moveTo>
                <a:lnTo>
                  <a:pt x="93923" y="84114"/>
                </a:lnTo>
                <a:cubicBezTo>
                  <a:pt x="89818" y="84114"/>
                  <a:pt x="89818" y="84114"/>
                  <a:pt x="89818" y="84114"/>
                </a:cubicBezTo>
                <a:cubicBezTo>
                  <a:pt x="81126" y="84114"/>
                  <a:pt x="74849" y="78947"/>
                  <a:pt x="68329" y="71483"/>
                </a:cubicBezTo>
                <a:cubicBezTo>
                  <a:pt x="68329" y="71483"/>
                  <a:pt x="68329" y="71483"/>
                  <a:pt x="68329" y="74066"/>
                </a:cubicBezTo>
                <a:cubicBezTo>
                  <a:pt x="64225" y="76363"/>
                  <a:pt x="62052" y="81531"/>
                  <a:pt x="59879" y="86698"/>
                </a:cubicBezTo>
                <a:cubicBezTo>
                  <a:pt x="66156" y="96746"/>
                  <a:pt x="77022" y="101913"/>
                  <a:pt x="89818" y="101913"/>
                </a:cubicBezTo>
                <a:cubicBezTo>
                  <a:pt x="93923" y="101913"/>
                  <a:pt x="93923" y="101913"/>
                  <a:pt x="93923" y="101913"/>
                </a:cubicBezTo>
                <a:cubicBezTo>
                  <a:pt x="93923" y="119712"/>
                  <a:pt x="93923" y="119712"/>
                  <a:pt x="93923" y="119712"/>
                </a:cubicBezTo>
                <a:cubicBezTo>
                  <a:pt x="119758" y="94162"/>
                  <a:pt x="119758" y="94162"/>
                  <a:pt x="119758" y="94162"/>
                </a:cubicBezTo>
                <a:cubicBezTo>
                  <a:pt x="93923" y="68899"/>
                  <a:pt x="93923" y="68899"/>
                  <a:pt x="93923" y="68899"/>
                </a:cubicBezTo>
                <a:lnTo>
                  <a:pt x="93923" y="841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E7E7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28"/>
          <p:cNvSpPr/>
          <p:nvPr/>
        </p:nvSpPr>
        <p:spPr>
          <a:xfrm>
            <a:off x="-160000" y="3951825"/>
            <a:ext cx="5448600" cy="378300"/>
          </a:xfrm>
          <a:prstGeom prst="roundRect">
            <a:avLst>
              <a:gd fmla="val 50000" name="adj"/>
            </a:avLst>
          </a:prstGeom>
          <a:solidFill>
            <a:srgbClr val="21CD73"/>
          </a:solidFill>
          <a:ln>
            <a:noFill/>
          </a:ln>
        </p:spPr>
        <p:txBody>
          <a:bodyPr anchorCtr="0" anchor="ctr" bIns="34275" lIns="68575" spcFirstLastPara="1" rIns="3772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Partnership</a:t>
            </a:r>
            <a:endParaRPr sz="1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28"/>
          <p:cNvSpPr/>
          <p:nvPr/>
        </p:nvSpPr>
        <p:spPr>
          <a:xfrm>
            <a:off x="5288607" y="3845325"/>
            <a:ext cx="609000" cy="591300"/>
          </a:xfrm>
          <a:prstGeom prst="ellipse">
            <a:avLst/>
          </a:prstGeom>
          <a:solidFill>
            <a:srgbClr val="21CD73"/>
          </a:solidFill>
          <a:ln cap="flat" cmpd="sng" w="762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28"/>
          <p:cNvSpPr/>
          <p:nvPr/>
        </p:nvSpPr>
        <p:spPr>
          <a:xfrm>
            <a:off x="5430950" y="3994430"/>
            <a:ext cx="324300" cy="293100"/>
          </a:xfrm>
          <a:custGeom>
            <a:rect b="b" l="l" r="r" t="t"/>
            <a:pathLst>
              <a:path extrusionOk="0" h="120000" w="120000">
                <a:moveTo>
                  <a:pt x="59874" y="0"/>
                </a:moveTo>
                <a:lnTo>
                  <a:pt x="59874" y="0"/>
                </a:lnTo>
                <a:cubicBezTo>
                  <a:pt x="26555" y="0"/>
                  <a:pt x="0" y="26555"/>
                  <a:pt x="0" y="59874"/>
                </a:cubicBezTo>
                <a:cubicBezTo>
                  <a:pt x="0" y="93194"/>
                  <a:pt x="26555" y="119749"/>
                  <a:pt x="59874" y="119749"/>
                </a:cubicBezTo>
                <a:cubicBezTo>
                  <a:pt x="93194" y="119749"/>
                  <a:pt x="119749" y="93194"/>
                  <a:pt x="119749" y="59874"/>
                </a:cubicBezTo>
                <a:cubicBezTo>
                  <a:pt x="119749" y="26555"/>
                  <a:pt x="93194" y="0"/>
                  <a:pt x="59874" y="0"/>
                </a:cubicBezTo>
                <a:close/>
                <a:moveTo>
                  <a:pt x="110981" y="59874"/>
                </a:moveTo>
                <a:lnTo>
                  <a:pt x="110981" y="59874"/>
                </a:lnTo>
                <a:cubicBezTo>
                  <a:pt x="110981" y="73152"/>
                  <a:pt x="106471" y="82171"/>
                  <a:pt x="99958" y="90939"/>
                </a:cubicBezTo>
                <a:cubicBezTo>
                  <a:pt x="97703" y="90939"/>
                  <a:pt x="95448" y="86430"/>
                  <a:pt x="97703" y="82171"/>
                </a:cubicBezTo>
                <a:cubicBezTo>
                  <a:pt x="99958" y="77661"/>
                  <a:pt x="99958" y="68893"/>
                  <a:pt x="99958" y="64384"/>
                </a:cubicBezTo>
                <a:cubicBezTo>
                  <a:pt x="99958" y="59874"/>
                  <a:pt x="97703" y="51106"/>
                  <a:pt x="93194" y="51106"/>
                </a:cubicBezTo>
                <a:cubicBezTo>
                  <a:pt x="86680" y="51106"/>
                  <a:pt x="84425" y="51106"/>
                  <a:pt x="79916" y="44592"/>
                </a:cubicBezTo>
                <a:cubicBezTo>
                  <a:pt x="75407" y="31064"/>
                  <a:pt x="93194" y="28810"/>
                  <a:pt x="86680" y="22045"/>
                </a:cubicBezTo>
                <a:cubicBezTo>
                  <a:pt x="84425" y="20041"/>
                  <a:pt x="75407" y="28810"/>
                  <a:pt x="73402" y="15532"/>
                </a:cubicBezTo>
                <a:lnTo>
                  <a:pt x="75407" y="13277"/>
                </a:lnTo>
                <a:cubicBezTo>
                  <a:pt x="95448" y="20041"/>
                  <a:pt x="110981" y="37578"/>
                  <a:pt x="110981" y="59874"/>
                </a:cubicBezTo>
                <a:close/>
                <a:moveTo>
                  <a:pt x="53110" y="11022"/>
                </a:moveTo>
                <a:lnTo>
                  <a:pt x="53110" y="11022"/>
                </a:lnTo>
                <a:cubicBezTo>
                  <a:pt x="51106" y="13277"/>
                  <a:pt x="48601" y="13277"/>
                  <a:pt x="46597" y="15532"/>
                </a:cubicBezTo>
                <a:cubicBezTo>
                  <a:pt x="42087" y="20041"/>
                  <a:pt x="39832" y="17787"/>
                  <a:pt x="37578" y="22045"/>
                </a:cubicBezTo>
                <a:cubicBezTo>
                  <a:pt x="35323" y="26555"/>
                  <a:pt x="28810" y="31064"/>
                  <a:pt x="28810" y="33319"/>
                </a:cubicBezTo>
                <a:cubicBezTo>
                  <a:pt x="28810" y="35574"/>
                  <a:pt x="33319" y="39832"/>
                  <a:pt x="33319" y="39832"/>
                </a:cubicBezTo>
                <a:cubicBezTo>
                  <a:pt x="35323" y="37578"/>
                  <a:pt x="39832" y="37578"/>
                  <a:pt x="44342" y="39832"/>
                </a:cubicBezTo>
                <a:cubicBezTo>
                  <a:pt x="46597" y="39832"/>
                  <a:pt x="68893" y="42338"/>
                  <a:pt x="62129" y="59874"/>
                </a:cubicBezTo>
                <a:cubicBezTo>
                  <a:pt x="59874" y="66638"/>
                  <a:pt x="48601" y="64384"/>
                  <a:pt x="46597" y="73152"/>
                </a:cubicBezTo>
                <a:cubicBezTo>
                  <a:pt x="46597" y="75407"/>
                  <a:pt x="46597" y="82171"/>
                  <a:pt x="44342" y="84425"/>
                </a:cubicBezTo>
                <a:cubicBezTo>
                  <a:pt x="44342" y="86430"/>
                  <a:pt x="46597" y="97703"/>
                  <a:pt x="44342" y="97703"/>
                </a:cubicBezTo>
                <a:cubicBezTo>
                  <a:pt x="42087" y="97703"/>
                  <a:pt x="33319" y="86430"/>
                  <a:pt x="33319" y="86430"/>
                </a:cubicBezTo>
                <a:cubicBezTo>
                  <a:pt x="33319" y="84425"/>
                  <a:pt x="31064" y="77661"/>
                  <a:pt x="31064" y="71148"/>
                </a:cubicBezTo>
                <a:cubicBezTo>
                  <a:pt x="31064" y="66638"/>
                  <a:pt x="22045" y="66638"/>
                  <a:pt x="22045" y="59874"/>
                </a:cubicBezTo>
                <a:cubicBezTo>
                  <a:pt x="22045" y="53361"/>
                  <a:pt x="26555" y="48851"/>
                  <a:pt x="26555" y="46597"/>
                </a:cubicBezTo>
                <a:cubicBezTo>
                  <a:pt x="24300" y="42338"/>
                  <a:pt x="15532" y="42338"/>
                  <a:pt x="13277" y="42338"/>
                </a:cubicBezTo>
                <a:cubicBezTo>
                  <a:pt x="20041" y="24300"/>
                  <a:pt x="35323" y="13277"/>
                  <a:pt x="53110" y="11022"/>
                </a:cubicBezTo>
                <a:close/>
                <a:moveTo>
                  <a:pt x="44342" y="108726"/>
                </a:moveTo>
                <a:lnTo>
                  <a:pt x="44342" y="108726"/>
                </a:lnTo>
                <a:cubicBezTo>
                  <a:pt x="46597" y="106471"/>
                  <a:pt x="46597" y="104217"/>
                  <a:pt x="51106" y="104217"/>
                </a:cubicBezTo>
                <a:cubicBezTo>
                  <a:pt x="53110" y="104217"/>
                  <a:pt x="55365" y="104217"/>
                  <a:pt x="59874" y="101962"/>
                </a:cubicBezTo>
                <a:cubicBezTo>
                  <a:pt x="62129" y="101962"/>
                  <a:pt x="68893" y="99707"/>
                  <a:pt x="73402" y="97703"/>
                </a:cubicBezTo>
                <a:cubicBezTo>
                  <a:pt x="77661" y="97703"/>
                  <a:pt x="86680" y="99707"/>
                  <a:pt x="88684" y="101962"/>
                </a:cubicBezTo>
                <a:cubicBezTo>
                  <a:pt x="79916" y="108726"/>
                  <a:pt x="71148" y="110981"/>
                  <a:pt x="59874" y="110981"/>
                </a:cubicBezTo>
                <a:cubicBezTo>
                  <a:pt x="55365" y="110981"/>
                  <a:pt x="48601" y="110981"/>
                  <a:pt x="44342" y="1087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E7E7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6750"/>
            <a:ext cx="2270664" cy="38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6168" y="176750"/>
            <a:ext cx="2270664" cy="38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9936" y="176750"/>
            <a:ext cx="2270664" cy="38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 txBox="1"/>
          <p:nvPr/>
        </p:nvSpPr>
        <p:spPr>
          <a:xfrm>
            <a:off x="369275" y="4191000"/>
            <a:ext cx="85461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980000"/>
                </a:solidFill>
                <a:latin typeface="Raleway Black"/>
                <a:ea typeface="Raleway Black"/>
                <a:cs typeface="Raleway Black"/>
                <a:sym typeface="Raleway Black"/>
              </a:rPr>
              <a:t>We’ll return you 10 years of life!</a:t>
            </a:r>
            <a:endParaRPr sz="4000">
              <a:solidFill>
                <a:srgbClr val="980000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980000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86" name="Google Shape;186;p29"/>
          <p:cNvSpPr/>
          <p:nvPr/>
        </p:nvSpPr>
        <p:spPr>
          <a:xfrm>
            <a:off x="605550" y="322350"/>
            <a:ext cx="1427400" cy="2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Expectations</a:t>
            </a:r>
            <a:endParaRPr b="1"/>
          </a:p>
        </p:txBody>
      </p:sp>
      <p:sp>
        <p:nvSpPr>
          <p:cNvPr id="187" name="Google Shape;187;p29"/>
          <p:cNvSpPr/>
          <p:nvPr/>
        </p:nvSpPr>
        <p:spPr>
          <a:xfrm>
            <a:off x="3805950" y="322350"/>
            <a:ext cx="1427400" cy="2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Reality 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/>
        </p:nvSpPr>
        <p:spPr>
          <a:xfrm>
            <a:off x="795450" y="4050425"/>
            <a:ext cx="75702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We’re ready for your questions!</a:t>
            </a:r>
            <a:endParaRPr b="1" sz="18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Provodnik.now.sh</a:t>
            </a:r>
            <a:r>
              <a:rPr b="1" lang="en-GB" sz="1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  </a:t>
            </a:r>
            <a:endParaRPr b="1" sz="18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738550" y="1516675"/>
            <a:ext cx="5618400" cy="18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4" name="Google Shape;194;p30"/>
          <p:cNvSpPr txBox="1"/>
          <p:nvPr/>
        </p:nvSpPr>
        <p:spPr>
          <a:xfrm>
            <a:off x="354900" y="329625"/>
            <a:ext cx="4102800" cy="7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5" name="Google Shape;195;p30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rgbClr val="1A99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0"/>
          <p:cNvSpPr txBox="1"/>
          <p:nvPr/>
        </p:nvSpPr>
        <p:spPr>
          <a:xfrm>
            <a:off x="311700" y="372500"/>
            <a:ext cx="8520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400"/>
              </a:spcAft>
              <a:buNone/>
            </a:pPr>
            <a:r>
              <a:rPr b="1" lang="en-GB"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Team</a:t>
            </a:r>
            <a:r>
              <a:rPr b="1" lang="en-GB"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Provodnik #IT4EaP </a:t>
            </a:r>
            <a:endParaRPr b="1" i="1" sz="2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7" name="Google Shape;197;p30"/>
          <p:cNvPicPr preferRelativeResize="0"/>
          <p:nvPr/>
        </p:nvPicPr>
        <p:blipFill rotWithShape="1">
          <a:blip r:embed="rId5">
            <a:alphaModFix/>
          </a:blip>
          <a:srcRect b="36691" l="1930" r="4339" t="17762"/>
          <a:stretch/>
        </p:blipFill>
        <p:spPr>
          <a:xfrm>
            <a:off x="1540450" y="1385270"/>
            <a:ext cx="1644300" cy="1644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 rotWithShape="1">
          <a:blip r:embed="rId6">
            <a:alphaModFix/>
          </a:blip>
          <a:srcRect b="30219" l="0" r="0" t="21197"/>
          <a:stretch/>
        </p:blipFill>
        <p:spPr>
          <a:xfrm>
            <a:off x="3758393" y="1385420"/>
            <a:ext cx="1644300" cy="164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9" name="Google Shape;199;p30"/>
          <p:cNvPicPr preferRelativeResize="0"/>
          <p:nvPr/>
        </p:nvPicPr>
        <p:blipFill rotWithShape="1">
          <a:blip r:embed="rId7">
            <a:alphaModFix/>
          </a:blip>
          <a:srcRect b="42442" l="9888" r="7637" t="17484"/>
          <a:stretch/>
        </p:blipFill>
        <p:spPr>
          <a:xfrm>
            <a:off x="5976354" y="1385258"/>
            <a:ext cx="1644300" cy="164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0" name="Google Shape;200;p30"/>
          <p:cNvSpPr txBox="1"/>
          <p:nvPr/>
        </p:nvSpPr>
        <p:spPr>
          <a:xfrm>
            <a:off x="3569393" y="3527244"/>
            <a:ext cx="2022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A9988"/>
                </a:solidFill>
                <a:latin typeface="Raleway"/>
                <a:ea typeface="Raleway"/>
                <a:cs typeface="Raleway"/>
                <a:sym typeface="Raleway"/>
              </a:rPr>
              <a:t>Anna Krys</a:t>
            </a:r>
            <a:br>
              <a:rPr b="1" lang="en-GB" sz="1800">
                <a:solidFill>
                  <a:srgbClr val="1A9988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lang="en-GB" sz="1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Author, Ukraine  </a:t>
            </a:r>
            <a:br>
              <a:rPr b="1" lang="en-GB" sz="1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sz="18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1" name="Google Shape;201;p30"/>
          <p:cNvSpPr txBox="1"/>
          <p:nvPr/>
        </p:nvSpPr>
        <p:spPr>
          <a:xfrm>
            <a:off x="5787354" y="3594663"/>
            <a:ext cx="2022300" cy="1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1207201" y="3527250"/>
            <a:ext cx="22752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A9988"/>
                </a:solidFill>
                <a:latin typeface="Raleway"/>
                <a:ea typeface="Raleway"/>
                <a:cs typeface="Raleway"/>
                <a:sym typeface="Raleway"/>
              </a:rPr>
              <a:t>Daria Aksionova</a:t>
            </a:r>
            <a:br>
              <a:rPr b="1" lang="en-GB" sz="1800">
                <a:solidFill>
                  <a:srgbClr val="1A9988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lang="en-GB" sz="1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Designer, Ukraine  </a:t>
            </a:r>
            <a:br>
              <a:rPr b="1" lang="en-GB" sz="1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sz="18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3" name="Google Shape;203;p30"/>
          <p:cNvSpPr txBox="1"/>
          <p:nvPr/>
        </p:nvSpPr>
        <p:spPr>
          <a:xfrm>
            <a:off x="5703000" y="3527250"/>
            <a:ext cx="2510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A9988"/>
                </a:solidFill>
                <a:latin typeface="Raleway"/>
                <a:ea typeface="Raleway"/>
                <a:cs typeface="Raleway"/>
                <a:sym typeface="Raleway"/>
              </a:rPr>
              <a:t>Timur Samoylov</a:t>
            </a:r>
            <a:br>
              <a:rPr b="1" lang="en-GB" sz="1800">
                <a:solidFill>
                  <a:srgbClr val="1A9988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lang="en-GB" sz="1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Developer, Belarus  </a:t>
            </a:r>
            <a:br>
              <a:rPr b="1" lang="en-GB" sz="1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sz="18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9025" y="-1122600"/>
            <a:ext cx="9494798" cy="632986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 txBox="1"/>
          <p:nvPr/>
        </p:nvSpPr>
        <p:spPr>
          <a:xfrm>
            <a:off x="738550" y="1516675"/>
            <a:ext cx="5618400" cy="18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0" name="Google Shape;210;p31"/>
          <p:cNvSpPr txBox="1"/>
          <p:nvPr/>
        </p:nvSpPr>
        <p:spPr>
          <a:xfrm>
            <a:off x="-199025" y="997550"/>
            <a:ext cx="94947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Q &amp; A</a:t>
            </a:r>
            <a:endParaRPr b="1" sz="6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