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jlas91aimj02g/9DXt9kiSJit8e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243346E-6136-46B9-B320-C5346FF0EDCA}">
  <a:tblStyle styleId="{3243346E-6136-46B9-B320-C5346FF0EDCA}" styleName="Table_0">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26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notesMaster" Target="notesMasters/notesMaster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 name="Google Shape;148;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9" name="Google Shape;99;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06" name="Google Shape;106;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5" name="Google Shape;135;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1" name="Google Shape;141;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15"/>
        <p:cNvGrpSpPr/>
        <p:nvPr/>
      </p:nvGrpSpPr>
      <p:grpSpPr>
        <a:xfrm>
          <a:off x="0" y="0"/>
          <a:ext cx="0" cy="0"/>
          <a:chOff x="0" y="0"/>
          <a:chExt cx="0" cy="0"/>
        </a:xfrm>
      </p:grpSpPr>
      <p:sp>
        <p:nvSpPr>
          <p:cNvPr id="16" name="Google Shape;16;p1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72"/>
        <p:cNvGrpSpPr/>
        <p:nvPr/>
      </p:nvGrpSpPr>
      <p:grpSpPr>
        <a:xfrm>
          <a:off x="0" y="0"/>
          <a:ext cx="0" cy="0"/>
          <a:chOff x="0" y="0"/>
          <a:chExt cx="0" cy="0"/>
        </a:xfrm>
      </p:grpSpPr>
      <p:sp>
        <p:nvSpPr>
          <p:cNvPr id="73" name="Google Shape;73;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78"/>
        <p:cNvGrpSpPr/>
        <p:nvPr/>
      </p:nvGrpSpPr>
      <p:grpSpPr>
        <a:xfrm>
          <a:off x="0" y="0"/>
          <a:ext cx="0" cy="0"/>
          <a:chOff x="0" y="0"/>
          <a:chExt cx="0" cy="0"/>
        </a:xfrm>
      </p:grpSpPr>
      <p:sp>
        <p:nvSpPr>
          <p:cNvPr id="79" name="Google Shape;79;p2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21"/>
        <p:cNvGrpSpPr/>
        <p:nvPr/>
      </p:nvGrpSpPr>
      <p:grpSpPr>
        <a:xfrm>
          <a:off x="0" y="0"/>
          <a:ext cx="0" cy="0"/>
          <a:chOff x="0" y="0"/>
          <a:chExt cx="0" cy="0"/>
        </a:xfrm>
      </p:grpSpPr>
      <p:sp>
        <p:nvSpPr>
          <p:cNvPr id="22" name="Google Shape;22;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1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40"/>
        <p:cNvGrpSpPr/>
        <p:nvPr/>
      </p:nvGrpSpPr>
      <p:grpSpPr>
        <a:xfrm>
          <a:off x="0" y="0"/>
          <a:ext cx="0" cy="0"/>
          <a:chOff x="0" y="0"/>
          <a:chExt cx="0" cy="0"/>
        </a:xfrm>
      </p:grpSpPr>
      <p:sp>
        <p:nvSpPr>
          <p:cNvPr id="41" name="Google Shape;41;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1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1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1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49"/>
        <p:cNvGrpSpPr/>
        <p:nvPr/>
      </p:nvGrpSpPr>
      <p:grpSpPr>
        <a:xfrm>
          <a:off x="0" y="0"/>
          <a:ext cx="0" cy="0"/>
          <a:chOff x="0" y="0"/>
          <a:chExt cx="0" cy="0"/>
        </a:xfrm>
      </p:grpSpPr>
      <p:sp>
        <p:nvSpPr>
          <p:cNvPr id="50" name="Google Shape;50;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54"/>
        <p:cNvGrpSpPr/>
        <p:nvPr/>
      </p:nvGrpSpPr>
      <p:grpSpPr>
        <a:xfrm>
          <a:off x="0" y="0"/>
          <a:ext cx="0" cy="0"/>
          <a:chOff x="0" y="0"/>
          <a:chExt cx="0" cy="0"/>
        </a:xfrm>
      </p:grpSpPr>
      <p:sp>
        <p:nvSpPr>
          <p:cNvPr id="55" name="Google Shape;55;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58"/>
        <p:cNvGrpSpPr/>
        <p:nvPr/>
      </p:nvGrpSpPr>
      <p:grpSpPr>
        <a:xfrm>
          <a:off x="0" y="0"/>
          <a:ext cx="0" cy="0"/>
          <a:chOff x="0" y="0"/>
          <a:chExt cx="0" cy="0"/>
        </a:xfrm>
      </p:grpSpPr>
      <p:sp>
        <p:nvSpPr>
          <p:cNvPr id="59" name="Google Shape;59;p1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1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65"/>
        <p:cNvGrpSpPr/>
        <p:nvPr/>
      </p:nvGrpSpPr>
      <p:grpSpPr>
        <a:xfrm>
          <a:off x="0" y="0"/>
          <a:ext cx="0" cy="0"/>
          <a:chOff x="0" y="0"/>
          <a:chExt cx="0" cy="0"/>
        </a:xfrm>
      </p:grpSpPr>
      <p:sp>
        <p:nvSpPr>
          <p:cNvPr id="66" name="Google Shape;66;p2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2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642910" y="2643182"/>
            <a:ext cx="7572428" cy="3000396"/>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3400"/>
              <a:buFont typeface="Calibri"/>
              <a:buNone/>
            </a:pPr>
            <a:r>
              <a:rPr lang="en-US" sz="3400"/>
              <a:t/>
            </a:r>
            <a:br>
              <a:rPr lang="en-US" sz="3400"/>
            </a:br>
            <a:r>
              <a:rPr lang="en-US" sz="3400"/>
              <a:t>Web-portal with internships, volunteering and informal events opportunities for teens</a:t>
            </a:r>
            <a:br>
              <a:rPr lang="en-US" sz="3400"/>
            </a:br>
            <a:r>
              <a:rPr lang="en-US" sz="3400"/>
              <a:t/>
            </a:r>
            <a:br>
              <a:rPr lang="en-US" sz="3400"/>
            </a:br>
            <a:r>
              <a:rPr lang="en-US" sz="3400"/>
              <a:t/>
            </a:r>
            <a:br>
              <a:rPr lang="en-US" sz="3400"/>
            </a:br>
            <a:r>
              <a:rPr lang="en-US" sz="3000"/>
              <a:t>Belarus</a:t>
            </a:r>
            <a:endParaRPr sz="3000">
              <a:solidFill>
                <a:srgbClr val="7F7F7F"/>
              </a:solidFill>
            </a:endParaRPr>
          </a:p>
        </p:txBody>
      </p:sp>
      <p:pic>
        <p:nvPicPr>
          <p:cNvPr id="89" name="Google Shape;89;p1" descr="C:\Users\user\Desktop\image (1).png"/>
          <p:cNvPicPr preferRelativeResize="0"/>
          <p:nvPr/>
        </p:nvPicPr>
        <p:blipFill rotWithShape="1">
          <a:blip r:embed="rId3">
            <a:alphaModFix/>
          </a:blip>
          <a:srcRect/>
          <a:stretch/>
        </p:blipFill>
        <p:spPr>
          <a:xfrm>
            <a:off x="642910" y="928670"/>
            <a:ext cx="2571750" cy="7905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pic>
        <p:nvPicPr>
          <p:cNvPr id="150" name="Google Shape;150;p10" descr="C:\Users\user\Desktop\cloud-80.png"/>
          <p:cNvPicPr preferRelativeResize="0"/>
          <p:nvPr/>
        </p:nvPicPr>
        <p:blipFill rotWithShape="1">
          <a:blip r:embed="rId3">
            <a:alphaModFix/>
          </a:blip>
          <a:srcRect/>
          <a:stretch/>
        </p:blipFill>
        <p:spPr>
          <a:xfrm>
            <a:off x="357158" y="1142984"/>
            <a:ext cx="8072462" cy="6186923"/>
          </a:xfrm>
          <a:prstGeom prst="rect">
            <a:avLst/>
          </a:prstGeom>
          <a:noFill/>
          <a:ln>
            <a:noFill/>
          </a:ln>
        </p:spPr>
      </p:pic>
      <p:sp>
        <p:nvSpPr>
          <p:cNvPr id="151" name="Google Shape;151;p10"/>
          <p:cNvSpPr txBox="1">
            <a:spLocks noGrp="1"/>
          </p:cNvSpPr>
          <p:nvPr>
            <p:ph type="title"/>
          </p:nvPr>
        </p:nvSpPr>
        <p:spPr>
          <a:xfrm>
            <a:off x="485804" y="71414"/>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274684"/>
              </a:buClr>
              <a:buSzPts val="4400"/>
              <a:buFont typeface="Calibri"/>
              <a:buNone/>
            </a:pPr>
            <a:r>
              <a:rPr lang="en-US" b="1">
                <a:solidFill>
                  <a:srgbClr val="274684"/>
                </a:solidFill>
              </a:rPr>
              <a:t>Our team</a:t>
            </a:r>
            <a:endParaRPr b="1">
              <a:solidFill>
                <a:srgbClr val="274684"/>
              </a:solidFill>
            </a:endParaRPr>
          </a:p>
        </p:txBody>
      </p:sp>
      <p:sp>
        <p:nvSpPr>
          <p:cNvPr id="152" name="Google Shape;152;p10"/>
          <p:cNvSpPr txBox="1">
            <a:spLocks noGrp="1"/>
          </p:cNvSpPr>
          <p:nvPr>
            <p:ph type="body" idx="1"/>
          </p:nvPr>
        </p:nvSpPr>
        <p:spPr>
          <a:xfrm>
            <a:off x="1285852" y="1617681"/>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274684"/>
              </a:buClr>
              <a:buSzPts val="3200"/>
              <a:buNone/>
            </a:pPr>
            <a:r>
              <a:rPr lang="en-US" b="1">
                <a:solidFill>
                  <a:srgbClr val="274684"/>
                </a:solidFill>
              </a:rPr>
              <a:t>Product owner - </a:t>
            </a:r>
            <a:r>
              <a:rPr lang="en-US"/>
              <a:t>Valeryia Amialiusik</a:t>
            </a:r>
            <a:endParaRPr/>
          </a:p>
          <a:p>
            <a:pPr marL="342900" lvl="0" indent="-342900" algn="l" rtl="0">
              <a:spcBef>
                <a:spcPts val="480"/>
              </a:spcBef>
              <a:spcAft>
                <a:spcPts val="0"/>
              </a:spcAft>
              <a:buClr>
                <a:schemeClr val="dk1"/>
              </a:buClr>
              <a:buSzPts val="2400"/>
              <a:buNone/>
            </a:pPr>
            <a:r>
              <a:rPr lang="en-US" sz="2400" i="1"/>
              <a:t>idea, project management and promotion</a:t>
            </a:r>
            <a:endParaRPr/>
          </a:p>
          <a:p>
            <a:pPr marL="342900" lvl="0" indent="-342900" algn="l" rtl="0">
              <a:spcBef>
                <a:spcPts val="480"/>
              </a:spcBef>
              <a:spcAft>
                <a:spcPts val="0"/>
              </a:spcAft>
              <a:buClr>
                <a:schemeClr val="dk1"/>
              </a:buClr>
              <a:buSzPts val="2400"/>
              <a:buNone/>
            </a:pPr>
            <a:endParaRPr sz="2400"/>
          </a:p>
          <a:p>
            <a:pPr marL="342900" lvl="0" indent="-342900" algn="l" rtl="0">
              <a:spcBef>
                <a:spcPts val="640"/>
              </a:spcBef>
              <a:spcAft>
                <a:spcPts val="0"/>
              </a:spcAft>
              <a:buClr>
                <a:srgbClr val="274684"/>
              </a:buClr>
              <a:buSzPts val="3200"/>
              <a:buNone/>
            </a:pPr>
            <a:r>
              <a:rPr lang="en-US" b="1">
                <a:solidFill>
                  <a:srgbClr val="274684"/>
                </a:solidFill>
              </a:rPr>
              <a:t>Developer </a:t>
            </a:r>
            <a:r>
              <a:rPr lang="en-US"/>
              <a:t>-</a:t>
            </a:r>
            <a:r>
              <a:rPr lang="en-US" b="1">
                <a:solidFill>
                  <a:srgbClr val="274684"/>
                </a:solidFill>
              </a:rPr>
              <a:t> </a:t>
            </a:r>
            <a:r>
              <a:rPr lang="en-US"/>
              <a:t>Alexey Kirpechenkau</a:t>
            </a:r>
            <a:endParaRPr/>
          </a:p>
          <a:p>
            <a:pPr marL="342900" lvl="0" indent="-342900" algn="l" rtl="0">
              <a:spcBef>
                <a:spcPts val="480"/>
              </a:spcBef>
              <a:spcAft>
                <a:spcPts val="0"/>
              </a:spcAft>
              <a:buClr>
                <a:schemeClr val="dk1"/>
              </a:buClr>
              <a:buSzPts val="2400"/>
              <a:buNone/>
            </a:pPr>
            <a:r>
              <a:rPr lang="en-US" sz="2400" i="1"/>
              <a:t>web-developer and DevOps</a:t>
            </a:r>
            <a:endParaRPr sz="2400" i="1"/>
          </a:p>
          <a:p>
            <a:pPr marL="342900" lvl="0" indent="-342900" algn="l" rtl="0">
              <a:spcBef>
                <a:spcPts val="480"/>
              </a:spcBef>
              <a:spcAft>
                <a:spcPts val="0"/>
              </a:spcAft>
              <a:buClr>
                <a:schemeClr val="dk1"/>
              </a:buClr>
              <a:buSzPts val="2400"/>
              <a:buNone/>
            </a:pPr>
            <a:endParaRPr sz="2400" b="1" i="1">
              <a:solidFill>
                <a:srgbClr val="274684"/>
              </a:solidFill>
            </a:endParaRPr>
          </a:p>
          <a:p>
            <a:pPr marL="342900" lvl="0" indent="-342900" algn="l" rtl="0">
              <a:spcBef>
                <a:spcPts val="640"/>
              </a:spcBef>
              <a:spcAft>
                <a:spcPts val="0"/>
              </a:spcAft>
              <a:buClr>
                <a:srgbClr val="274684"/>
              </a:buClr>
              <a:buSzPts val="3200"/>
              <a:buNone/>
            </a:pPr>
            <a:r>
              <a:rPr lang="en-US" b="1">
                <a:solidFill>
                  <a:srgbClr val="274684"/>
                </a:solidFill>
              </a:rPr>
              <a:t>UX/UI designer </a:t>
            </a:r>
            <a:r>
              <a:rPr lang="en-US"/>
              <a:t>-</a:t>
            </a:r>
            <a:r>
              <a:rPr lang="en-US">
                <a:solidFill>
                  <a:srgbClr val="274684"/>
                </a:solidFill>
              </a:rPr>
              <a:t> </a:t>
            </a:r>
            <a:r>
              <a:rPr lang="en-US"/>
              <a:t>Nastassia Morozova</a:t>
            </a:r>
            <a:endParaRPr/>
          </a:p>
          <a:p>
            <a:pPr marL="342900" lvl="0" indent="-342900" algn="l" rtl="0">
              <a:spcBef>
                <a:spcPts val="480"/>
              </a:spcBef>
              <a:spcAft>
                <a:spcPts val="0"/>
              </a:spcAft>
              <a:buClr>
                <a:schemeClr val="dk1"/>
              </a:buClr>
              <a:buSzPts val="2400"/>
              <a:buNone/>
            </a:pPr>
            <a:r>
              <a:rPr lang="en-US" sz="2400" i="1"/>
              <a:t>research, ux, ui design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2" descr="C:\Users\user\Desktop\cloud-657118_0.png"/>
          <p:cNvPicPr preferRelativeResize="0"/>
          <p:nvPr/>
        </p:nvPicPr>
        <p:blipFill rotWithShape="1">
          <a:blip r:embed="rId3">
            <a:alphaModFix/>
          </a:blip>
          <a:srcRect/>
          <a:stretch/>
        </p:blipFill>
        <p:spPr>
          <a:xfrm>
            <a:off x="0" y="-65211"/>
            <a:ext cx="9501222" cy="7057224"/>
          </a:xfrm>
          <a:prstGeom prst="rect">
            <a:avLst/>
          </a:prstGeom>
          <a:noFill/>
          <a:ln>
            <a:noFill/>
          </a:ln>
        </p:spPr>
      </p:pic>
      <p:sp>
        <p:nvSpPr>
          <p:cNvPr id="95" name="Google Shape;95;p2"/>
          <p:cNvSpPr txBox="1">
            <a:spLocks noGrp="1"/>
          </p:cNvSpPr>
          <p:nvPr>
            <p:ph type="body" idx="1"/>
          </p:nvPr>
        </p:nvSpPr>
        <p:spPr>
          <a:xfrm>
            <a:off x="1428728" y="1571612"/>
            <a:ext cx="6643734" cy="4097335"/>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3200"/>
              <a:buNone/>
            </a:pPr>
            <a:r>
              <a:rPr lang="en-US"/>
              <a:t>Teens want to do recognized things and learn something new outside of school, but often they do not know about the existence of organizations and their suggestions to pass an internship, to be a volunteer, or attend an informal education event</a:t>
            </a:r>
            <a:endParaRPr/>
          </a:p>
        </p:txBody>
      </p:sp>
      <p:sp>
        <p:nvSpPr>
          <p:cNvPr id="96" name="Google Shape;96;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3"/>
          <p:cNvSpPr txBox="1">
            <a:spLocks noGrp="1"/>
          </p:cNvSpPr>
          <p:nvPr>
            <p:ph type="title"/>
          </p:nvPr>
        </p:nvSpPr>
        <p:spPr>
          <a:xfrm>
            <a:off x="457200" y="571480"/>
            <a:ext cx="8229600" cy="1143000"/>
          </a:xfrm>
          <a:prstGeom prst="rect">
            <a:avLst/>
          </a:prstGeom>
          <a:noFill/>
          <a:ln>
            <a:noFill/>
          </a:ln>
        </p:spPr>
        <p:txBody>
          <a:bodyPr spcFirstLastPara="1" wrap="square" lIns="91425" tIns="45700" rIns="91425" bIns="45700" anchor="ctr" anchorCtr="0">
            <a:normAutofit/>
          </a:bodyPr>
          <a:lstStyle/>
          <a:p>
            <a:pPr marL="0" lvl="0" indent="0" algn="just" rtl="0">
              <a:spcBef>
                <a:spcPts val="0"/>
              </a:spcBef>
              <a:spcAft>
                <a:spcPts val="0"/>
              </a:spcAft>
              <a:buClr>
                <a:srgbClr val="274684"/>
              </a:buClr>
              <a:buSzPts val="4400"/>
              <a:buFont typeface="Calibri"/>
              <a:buNone/>
            </a:pPr>
            <a:r>
              <a:rPr lang="en-US" b="1">
                <a:solidFill>
                  <a:srgbClr val="274684"/>
                </a:solidFill>
              </a:rPr>
              <a:t>Solution</a:t>
            </a:r>
            <a:endParaRPr b="1">
              <a:solidFill>
                <a:srgbClr val="274684"/>
              </a:solidFill>
            </a:endParaRPr>
          </a:p>
        </p:txBody>
      </p:sp>
      <p:sp>
        <p:nvSpPr>
          <p:cNvPr id="102" name="Google Shape;102;p3"/>
          <p:cNvSpPr txBox="1">
            <a:spLocks noGrp="1"/>
          </p:cNvSpPr>
          <p:nvPr>
            <p:ph type="body" idx="1"/>
          </p:nvPr>
        </p:nvSpPr>
        <p:spPr>
          <a:xfrm>
            <a:off x="457200" y="1831995"/>
            <a:ext cx="8229600" cy="452596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3200"/>
              <a:buNone/>
            </a:pPr>
            <a:r>
              <a:rPr lang="en-US"/>
              <a:t>A web portal that allows </a:t>
            </a:r>
            <a:r>
              <a:rPr lang="en-US" b="1">
                <a:solidFill>
                  <a:srgbClr val="274684"/>
                </a:solidFill>
              </a:rPr>
              <a:t>teenagers</a:t>
            </a:r>
            <a:r>
              <a:rPr lang="en-US"/>
              <a:t> to access the opportunities that are available to them in the city</a:t>
            </a:r>
            <a:endParaRPr/>
          </a:p>
          <a:p>
            <a:pPr marL="0" lvl="0" indent="203200" algn="l" rtl="0">
              <a:spcBef>
                <a:spcPts val="640"/>
              </a:spcBef>
              <a:spcAft>
                <a:spcPts val="0"/>
              </a:spcAft>
              <a:buClr>
                <a:schemeClr val="dk1"/>
              </a:buClr>
              <a:buSzPts val="3200"/>
              <a:buNone/>
            </a:pPr>
            <a:endParaRPr/>
          </a:p>
          <a:p>
            <a:pPr marL="0" lvl="0" indent="0" algn="l" rtl="0">
              <a:spcBef>
                <a:spcPts val="640"/>
              </a:spcBef>
              <a:spcAft>
                <a:spcPts val="0"/>
              </a:spcAft>
              <a:buClr>
                <a:srgbClr val="274684"/>
              </a:buClr>
              <a:buSzPts val="3200"/>
              <a:buNone/>
            </a:pPr>
            <a:r>
              <a:rPr lang="en-US" b="1">
                <a:solidFill>
                  <a:srgbClr val="274684"/>
                </a:solidFill>
              </a:rPr>
              <a:t>NGOs </a:t>
            </a:r>
            <a:r>
              <a:rPr lang="en-US"/>
              <a:t>will</a:t>
            </a:r>
            <a:r>
              <a:rPr lang="en-US" b="1"/>
              <a:t> </a:t>
            </a:r>
            <a:r>
              <a:rPr lang="en-US"/>
              <a:t>be able to publish information about their events and opportunities to take part in their projects by teenagers</a:t>
            </a:r>
            <a:endParaRPr/>
          </a:p>
          <a:p>
            <a:pPr marL="0" lvl="0" indent="0" algn="l" rtl="0">
              <a:spcBef>
                <a:spcPts val="640"/>
              </a:spcBef>
              <a:spcAft>
                <a:spcPts val="0"/>
              </a:spcAft>
              <a:buClr>
                <a:schemeClr val="dk1"/>
              </a:buClr>
              <a:buSzPts val="3200"/>
              <a:buNone/>
            </a:pPr>
            <a:endParaRPr/>
          </a:p>
          <a:p>
            <a:pPr marL="0" lvl="0" indent="0" algn="l" rtl="0">
              <a:spcBef>
                <a:spcPts val="640"/>
              </a:spcBef>
              <a:spcAft>
                <a:spcPts val="0"/>
              </a:spcAft>
              <a:buClr>
                <a:schemeClr val="dk1"/>
              </a:buClr>
              <a:buSzPts val="3200"/>
              <a:buNone/>
            </a:pPr>
            <a:endParaRPr/>
          </a:p>
          <a:p>
            <a:pPr marL="342900" lvl="0" indent="-342900" algn="l" rtl="0">
              <a:spcBef>
                <a:spcPts val="640"/>
              </a:spcBef>
              <a:spcAft>
                <a:spcPts val="0"/>
              </a:spcAft>
              <a:buClr>
                <a:schemeClr val="dk1"/>
              </a:buClr>
              <a:buSzPts val="32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pic>
        <p:nvPicPr>
          <p:cNvPr id="108" name="Google Shape;108;p4" descr="C:\Users\user\Desktop\cloud-80.png"/>
          <p:cNvPicPr preferRelativeResize="0"/>
          <p:nvPr/>
        </p:nvPicPr>
        <p:blipFill rotWithShape="1">
          <a:blip r:embed="rId3">
            <a:alphaModFix/>
          </a:blip>
          <a:srcRect/>
          <a:stretch/>
        </p:blipFill>
        <p:spPr>
          <a:xfrm>
            <a:off x="-214282" y="564228"/>
            <a:ext cx="9144000" cy="7008176"/>
          </a:xfrm>
          <a:prstGeom prst="rect">
            <a:avLst/>
          </a:prstGeom>
          <a:noFill/>
          <a:ln>
            <a:noFill/>
          </a:ln>
        </p:spPr>
      </p:pic>
      <p:sp>
        <p:nvSpPr>
          <p:cNvPr id="109" name="Google Shape;109;p4"/>
          <p:cNvSpPr txBox="1">
            <a:spLocks noGrp="1"/>
          </p:cNvSpPr>
          <p:nvPr>
            <p:ph type="title"/>
          </p:nvPr>
        </p:nvSpPr>
        <p:spPr>
          <a:xfrm>
            <a:off x="500034" y="928670"/>
            <a:ext cx="82296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274684"/>
              </a:buClr>
              <a:buSzPts val="4400"/>
              <a:buFont typeface="Calibri"/>
              <a:buNone/>
            </a:pPr>
            <a:r>
              <a:rPr lang="en-US" b="1">
                <a:solidFill>
                  <a:srgbClr val="274684"/>
                </a:solidFill>
              </a:rPr>
              <a:t>Statistics: a survey of 129 teens</a:t>
            </a:r>
            <a:endParaRPr b="1">
              <a:solidFill>
                <a:srgbClr val="274684"/>
              </a:solidFill>
            </a:endParaRPr>
          </a:p>
        </p:txBody>
      </p:sp>
      <p:sp>
        <p:nvSpPr>
          <p:cNvPr id="110" name="Google Shape;110;p4"/>
          <p:cNvSpPr txBox="1">
            <a:spLocks noGrp="1"/>
          </p:cNvSpPr>
          <p:nvPr>
            <p:ph type="body" idx="1"/>
          </p:nvPr>
        </p:nvSpPr>
        <p:spPr>
          <a:xfrm>
            <a:off x="500034" y="2207302"/>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274684"/>
              </a:buClr>
              <a:buSzPts val="3200"/>
              <a:buChar char="•"/>
            </a:pPr>
            <a:r>
              <a:rPr lang="en-US" b="1">
                <a:solidFill>
                  <a:srgbClr val="274684"/>
                </a:solidFill>
              </a:rPr>
              <a:t>86.8%</a:t>
            </a:r>
            <a:r>
              <a:rPr lang="en-US"/>
              <a:t> would like to have a part-time job</a:t>
            </a:r>
            <a:endParaRPr/>
          </a:p>
          <a:p>
            <a:pPr marL="342900" lvl="0" indent="-342900" algn="l" rtl="0">
              <a:spcBef>
                <a:spcPts val="640"/>
              </a:spcBef>
              <a:spcAft>
                <a:spcPts val="0"/>
              </a:spcAft>
              <a:buClr>
                <a:srgbClr val="274684"/>
              </a:buClr>
              <a:buSzPts val="3200"/>
              <a:buChar char="•"/>
            </a:pPr>
            <a:r>
              <a:rPr lang="en-US" b="1">
                <a:solidFill>
                  <a:srgbClr val="274684"/>
                </a:solidFill>
              </a:rPr>
              <a:t>59.7% </a:t>
            </a:r>
            <a:r>
              <a:rPr lang="en-US"/>
              <a:t>are</a:t>
            </a:r>
            <a:r>
              <a:rPr lang="en-US" b="1">
                <a:solidFill>
                  <a:srgbClr val="274684"/>
                </a:solidFill>
              </a:rPr>
              <a:t> </a:t>
            </a:r>
            <a:r>
              <a:rPr lang="en-US"/>
              <a:t>interested in volunteering and internships to gain experience</a:t>
            </a:r>
            <a:endParaRPr/>
          </a:p>
          <a:p>
            <a:pPr marL="342900" lvl="0" indent="-342900" algn="l" rtl="0">
              <a:spcBef>
                <a:spcPts val="640"/>
              </a:spcBef>
              <a:spcAft>
                <a:spcPts val="0"/>
              </a:spcAft>
              <a:buClr>
                <a:srgbClr val="274684"/>
              </a:buClr>
              <a:buSzPts val="3200"/>
              <a:buChar char="•"/>
            </a:pPr>
            <a:r>
              <a:rPr lang="en-US" b="1">
                <a:solidFill>
                  <a:srgbClr val="274684"/>
                </a:solidFill>
              </a:rPr>
              <a:t>98.4% </a:t>
            </a:r>
            <a:r>
              <a:rPr lang="en-US"/>
              <a:t>are interested in the existence of a general resource with opportunities for teenagers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274684"/>
              </a:buClr>
              <a:buSzPts val="4400"/>
              <a:buFont typeface="Calibri"/>
              <a:buNone/>
            </a:pPr>
            <a:r>
              <a:rPr lang="en-US" b="1">
                <a:solidFill>
                  <a:srgbClr val="274684"/>
                </a:solidFill>
              </a:rPr>
              <a:t>Users</a:t>
            </a:r>
            <a:endParaRPr b="1">
              <a:solidFill>
                <a:srgbClr val="274684"/>
              </a:solidFill>
            </a:endParaRPr>
          </a:p>
        </p:txBody>
      </p:sp>
      <p:sp>
        <p:nvSpPr>
          <p:cNvPr id="116" name="Google Shape;116;p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None/>
            </a:pPr>
            <a:endParaRPr/>
          </a:p>
          <a:p>
            <a:pPr marL="342900" lvl="0" indent="-139700" algn="l" rtl="0">
              <a:spcBef>
                <a:spcPts val="640"/>
              </a:spcBef>
              <a:spcAft>
                <a:spcPts val="0"/>
              </a:spcAft>
              <a:buClr>
                <a:schemeClr val="dk1"/>
              </a:buClr>
              <a:buSzPts val="3200"/>
              <a:buNone/>
            </a:pPr>
            <a:endParaRPr/>
          </a:p>
        </p:txBody>
      </p:sp>
      <p:graphicFrame>
        <p:nvGraphicFramePr>
          <p:cNvPr id="117" name="Google Shape;117;p5"/>
          <p:cNvGraphicFramePr/>
          <p:nvPr/>
        </p:nvGraphicFramePr>
        <p:xfrm>
          <a:off x="500034" y="1357298"/>
          <a:ext cx="3000000" cy="3000000"/>
        </p:xfrm>
        <a:graphic>
          <a:graphicData uri="http://schemas.openxmlformats.org/drawingml/2006/table">
            <a:tbl>
              <a:tblPr firstRow="1" bandRow="1">
                <a:noFill/>
                <a:tableStyleId>{3243346E-6136-46B9-B320-C5346FF0EDCA}</a:tableStyleId>
              </a:tblPr>
              <a:tblGrid>
                <a:gridCol w="3143275">
                  <a:extLst>
                    <a:ext uri="{9D8B030D-6E8A-4147-A177-3AD203B41FA5}">
                      <a16:colId xmlns:a16="http://schemas.microsoft.com/office/drawing/2014/main" val="20000"/>
                    </a:ext>
                  </a:extLst>
                </a:gridCol>
                <a:gridCol w="2428900">
                  <a:extLst>
                    <a:ext uri="{9D8B030D-6E8A-4147-A177-3AD203B41FA5}">
                      <a16:colId xmlns:a16="http://schemas.microsoft.com/office/drawing/2014/main" val="20001"/>
                    </a:ext>
                  </a:extLst>
                </a:gridCol>
                <a:gridCol w="2928950">
                  <a:extLst>
                    <a:ext uri="{9D8B030D-6E8A-4147-A177-3AD203B41FA5}">
                      <a16:colId xmlns:a16="http://schemas.microsoft.com/office/drawing/2014/main" val="20002"/>
                    </a:ext>
                  </a:extLst>
                </a:gridCol>
              </a:tblGrid>
              <a:tr h="5214975">
                <a:tc>
                  <a:txBody>
                    <a:bodyPr/>
                    <a:lstStyle/>
                    <a:p>
                      <a:pPr marL="0" marR="0" lvl="0" indent="0" algn="l" rtl="0">
                        <a:lnSpc>
                          <a:spcPct val="100000"/>
                        </a:lnSpc>
                        <a:spcBef>
                          <a:spcPts val="0"/>
                        </a:spcBef>
                        <a:spcAft>
                          <a:spcPts val="0"/>
                        </a:spcAft>
                        <a:buClr>
                          <a:srgbClr val="274684"/>
                        </a:buClr>
                        <a:buSzPts val="2400"/>
                        <a:buFont typeface="Calibri"/>
                        <a:buNone/>
                      </a:pPr>
                      <a:r>
                        <a:rPr lang="en-US" sz="2400" b="1" u="none" strike="noStrike" cap="none">
                          <a:solidFill>
                            <a:srgbClr val="274684"/>
                          </a:solidFill>
                        </a:rPr>
                        <a:t>Teens</a:t>
                      </a:r>
                      <a:endParaRPr sz="2400" b="1" u="none" strike="noStrike" cap="none">
                        <a:solidFill>
                          <a:srgbClr val="274684"/>
                        </a:solidFill>
                      </a:endParaRPr>
                    </a:p>
                    <a:p>
                      <a:pPr marL="0" marR="0" lvl="0" indent="-152400" algn="l" rtl="0">
                        <a:lnSpc>
                          <a:spcPct val="100000"/>
                        </a:lnSpc>
                        <a:spcBef>
                          <a:spcPts val="0"/>
                        </a:spcBef>
                        <a:spcAft>
                          <a:spcPts val="0"/>
                        </a:spcAft>
                        <a:buClr>
                          <a:schemeClr val="dk1"/>
                        </a:buClr>
                        <a:buSzPts val="2400"/>
                        <a:buFont typeface="Arial"/>
                        <a:buChar char="•"/>
                      </a:pPr>
                      <a:r>
                        <a:rPr lang="en-US" sz="2400" u="none" strike="noStrike" cap="none"/>
                        <a:t> big cities</a:t>
                      </a:r>
                      <a:endParaRPr sz="2400" u="none" strike="noStrike" cap="none"/>
                    </a:p>
                    <a:p>
                      <a:pPr marL="0" marR="0" lvl="0" indent="-152400" algn="l" rtl="0">
                        <a:lnSpc>
                          <a:spcPct val="100000"/>
                        </a:lnSpc>
                        <a:spcBef>
                          <a:spcPts val="0"/>
                        </a:spcBef>
                        <a:spcAft>
                          <a:spcPts val="0"/>
                        </a:spcAft>
                        <a:buClr>
                          <a:schemeClr val="dk1"/>
                        </a:buClr>
                        <a:buSzPts val="2400"/>
                        <a:buFont typeface="Arial"/>
                        <a:buChar char="•"/>
                      </a:pPr>
                      <a:r>
                        <a:rPr lang="en-US" sz="2400" u="none" strike="noStrike" cap="none"/>
                        <a:t> 14-18 years old</a:t>
                      </a:r>
                      <a:endParaRPr sz="2400" u="none" strike="noStrike" cap="none"/>
                    </a:p>
                    <a:p>
                      <a:pPr marL="0" marR="0" lvl="0" indent="-152400" algn="l" rtl="0">
                        <a:lnSpc>
                          <a:spcPct val="100000"/>
                        </a:lnSpc>
                        <a:spcBef>
                          <a:spcPts val="0"/>
                        </a:spcBef>
                        <a:spcAft>
                          <a:spcPts val="0"/>
                        </a:spcAft>
                        <a:buClr>
                          <a:schemeClr val="dk1"/>
                        </a:buClr>
                        <a:buSzPts val="2400"/>
                        <a:buFont typeface="Arial"/>
                        <a:buChar char="•"/>
                      </a:pPr>
                      <a:r>
                        <a:rPr lang="en-US" sz="2400" u="none" strike="noStrike" cap="none"/>
                        <a:t> Internet-users</a:t>
                      </a:r>
                      <a:endParaRPr sz="2400" u="none" strike="noStrike" cap="none"/>
                    </a:p>
                    <a:p>
                      <a:pPr marL="0" marR="0" lvl="0" indent="-152400" algn="l" rtl="0">
                        <a:lnSpc>
                          <a:spcPct val="100000"/>
                        </a:lnSpc>
                        <a:spcBef>
                          <a:spcPts val="0"/>
                        </a:spcBef>
                        <a:spcAft>
                          <a:spcPts val="0"/>
                        </a:spcAft>
                        <a:buClr>
                          <a:schemeClr val="dk1"/>
                        </a:buClr>
                        <a:buSzPts val="2400"/>
                        <a:buFont typeface="Arial"/>
                        <a:buChar char="•"/>
                      </a:pPr>
                      <a:r>
                        <a:rPr lang="en-US" sz="2400" u="none" strike="noStrike" cap="none"/>
                        <a:t> searching for external opportunities to do </a:t>
                      </a:r>
                      <a:endParaRPr/>
                    </a:p>
                    <a:p>
                      <a:pPr marL="0" marR="0" lvl="0" indent="0" algn="l" rtl="0">
                        <a:lnSpc>
                          <a:spcPct val="100000"/>
                        </a:lnSpc>
                        <a:spcBef>
                          <a:spcPts val="0"/>
                        </a:spcBef>
                        <a:spcAft>
                          <a:spcPts val="0"/>
                        </a:spcAft>
                        <a:buClr>
                          <a:schemeClr val="dk1"/>
                        </a:buClr>
                        <a:buSzPts val="2400"/>
                        <a:buFont typeface="Arial"/>
                        <a:buNone/>
                      </a:pPr>
                      <a:r>
                        <a:rPr lang="en-US" sz="2400" u="none" strike="noStrike" cap="none"/>
                        <a:t>a real job</a:t>
                      </a:r>
                      <a:endParaRPr sz="2400" u="none" strike="noStrike" cap="none"/>
                    </a:p>
                    <a:p>
                      <a:pPr marL="0" marR="0" lvl="0" indent="0" algn="l" rtl="0">
                        <a:lnSpc>
                          <a:spcPct val="100000"/>
                        </a:lnSpc>
                        <a:spcBef>
                          <a:spcPts val="0"/>
                        </a:spcBef>
                        <a:spcAft>
                          <a:spcPts val="0"/>
                        </a:spcAft>
                        <a:buClr>
                          <a:schemeClr val="dk1"/>
                        </a:buClr>
                        <a:buSzPts val="2400"/>
                        <a:buFont typeface="Arial"/>
                        <a:buNone/>
                      </a:pPr>
                      <a:r>
                        <a:rPr lang="en-US" sz="2400" u="none" strike="noStrike" cap="none"/>
                        <a:t/>
                      </a:r>
                      <a:br>
                        <a:rPr lang="en-US" sz="2400" u="none" strike="noStrike" cap="none"/>
                      </a:br>
                      <a:endParaRPr sz="2400" u="none" strike="noStrike" cap="none"/>
                    </a:p>
                    <a:p>
                      <a:pPr marL="0" marR="0" lvl="0" indent="0" algn="l" rtl="0">
                        <a:spcBef>
                          <a:spcPts val="0"/>
                        </a:spcBef>
                        <a:spcAft>
                          <a:spcPts val="0"/>
                        </a:spcAft>
                        <a:buNone/>
                      </a:pPr>
                      <a:endParaRPr sz="2400"/>
                    </a:p>
                    <a:p>
                      <a:pPr marL="0" marR="0" lvl="0" indent="0" algn="l" rtl="0">
                        <a:spcBef>
                          <a:spcPts val="0"/>
                        </a:spcBef>
                        <a:spcAft>
                          <a:spcPts val="0"/>
                        </a:spcAft>
                        <a:buNone/>
                      </a:pPr>
                      <a:endParaRPr sz="2400"/>
                    </a:p>
                  </a:txBody>
                  <a:tcPr marL="91450" marR="91450" marT="45725" marB="45725"/>
                </a:tc>
                <a:tc>
                  <a:txBody>
                    <a:bodyPr/>
                    <a:lstStyle/>
                    <a:p>
                      <a:pPr marL="0" marR="0" lvl="0" indent="0" algn="l" rtl="0">
                        <a:spcBef>
                          <a:spcPts val="0"/>
                        </a:spcBef>
                        <a:spcAft>
                          <a:spcPts val="0"/>
                        </a:spcAft>
                        <a:buNone/>
                      </a:pPr>
                      <a:r>
                        <a:rPr lang="en-US" sz="2400" b="1">
                          <a:solidFill>
                            <a:srgbClr val="274684"/>
                          </a:solidFill>
                        </a:rPr>
                        <a:t>Businesses </a:t>
                      </a:r>
                      <a:endParaRPr sz="2400" b="1">
                        <a:solidFill>
                          <a:srgbClr val="274684"/>
                        </a:solidFill>
                      </a:endParaRPr>
                    </a:p>
                    <a:p>
                      <a:pPr marL="0" marR="0" lvl="0" indent="-152400" algn="l" rtl="0">
                        <a:spcBef>
                          <a:spcPts val="0"/>
                        </a:spcBef>
                        <a:spcAft>
                          <a:spcPts val="0"/>
                        </a:spcAft>
                        <a:buClr>
                          <a:schemeClr val="dk1"/>
                        </a:buClr>
                        <a:buSzPts val="2400"/>
                        <a:buFont typeface="Arial"/>
                        <a:buChar char="•"/>
                      </a:pPr>
                      <a:r>
                        <a:rPr lang="en-US" sz="2400"/>
                        <a:t> big cities</a:t>
                      </a:r>
                      <a:endParaRPr sz="2400"/>
                    </a:p>
                    <a:p>
                      <a:pPr marL="0" marR="0" lvl="0" indent="-152400" algn="l" rtl="0">
                        <a:spcBef>
                          <a:spcPts val="0"/>
                        </a:spcBef>
                        <a:spcAft>
                          <a:spcPts val="0"/>
                        </a:spcAft>
                        <a:buClr>
                          <a:schemeClr val="dk1"/>
                        </a:buClr>
                        <a:buSzPts val="2400"/>
                        <a:buFont typeface="Arial"/>
                        <a:buChar char="•"/>
                      </a:pPr>
                      <a:r>
                        <a:rPr lang="en-US" sz="2400"/>
                        <a:t> big companies</a:t>
                      </a:r>
                      <a:endParaRPr sz="2400"/>
                    </a:p>
                    <a:p>
                      <a:pPr marL="0" marR="0" lvl="0" indent="-152400" algn="l" rtl="0">
                        <a:spcBef>
                          <a:spcPts val="0"/>
                        </a:spcBef>
                        <a:spcAft>
                          <a:spcPts val="0"/>
                        </a:spcAft>
                        <a:buClr>
                          <a:schemeClr val="dk1"/>
                        </a:buClr>
                        <a:buSzPts val="2400"/>
                        <a:buFont typeface="Arial"/>
                        <a:buChar char="•"/>
                      </a:pPr>
                      <a:r>
                        <a:rPr lang="en-US" sz="2400"/>
                        <a:t> organizing internships for teenagers</a:t>
                      </a:r>
                      <a:endParaRPr sz="2400"/>
                    </a:p>
                    <a:p>
                      <a:pPr marL="0" marR="0" lvl="0" indent="0" algn="l" rtl="0">
                        <a:spcBef>
                          <a:spcPts val="0"/>
                        </a:spcBef>
                        <a:spcAft>
                          <a:spcPts val="0"/>
                        </a:spcAft>
                        <a:buNone/>
                      </a:pPr>
                      <a:endParaRPr sz="2400"/>
                    </a:p>
                  </a:txBody>
                  <a:tcPr marL="91450" marR="91450" marT="45725" marB="45725"/>
                </a:tc>
                <a:tc>
                  <a:txBody>
                    <a:bodyPr/>
                    <a:lstStyle/>
                    <a:p>
                      <a:pPr marL="0" marR="0" lvl="0" indent="0" algn="l" rtl="0">
                        <a:spcBef>
                          <a:spcPts val="0"/>
                        </a:spcBef>
                        <a:spcAft>
                          <a:spcPts val="0"/>
                        </a:spcAft>
                        <a:buNone/>
                      </a:pPr>
                      <a:r>
                        <a:rPr lang="en-US" sz="2400" b="1">
                          <a:solidFill>
                            <a:srgbClr val="274684"/>
                          </a:solidFill>
                        </a:rPr>
                        <a:t>Public organizations</a:t>
                      </a:r>
                      <a:endParaRPr sz="2400" b="1">
                        <a:solidFill>
                          <a:srgbClr val="274684"/>
                        </a:solidFill>
                      </a:endParaRPr>
                    </a:p>
                    <a:p>
                      <a:pPr marL="0" marR="0" lvl="0" indent="-152400" algn="l" rtl="0">
                        <a:spcBef>
                          <a:spcPts val="0"/>
                        </a:spcBef>
                        <a:spcAft>
                          <a:spcPts val="0"/>
                        </a:spcAft>
                        <a:buClr>
                          <a:schemeClr val="dk1"/>
                        </a:buClr>
                        <a:buSzPts val="2400"/>
                        <a:buFont typeface="Arial"/>
                        <a:buChar char="•"/>
                      </a:pPr>
                      <a:r>
                        <a:rPr lang="en-US" sz="2400"/>
                        <a:t> big cities</a:t>
                      </a:r>
                      <a:endParaRPr sz="2400"/>
                    </a:p>
                    <a:p>
                      <a:pPr marL="0" marR="0" lvl="0" indent="-152400" algn="l" rtl="0">
                        <a:spcBef>
                          <a:spcPts val="0"/>
                        </a:spcBef>
                        <a:spcAft>
                          <a:spcPts val="0"/>
                        </a:spcAft>
                        <a:buClr>
                          <a:schemeClr val="dk1"/>
                        </a:buClr>
                        <a:buSzPts val="2400"/>
                        <a:buFont typeface="Arial"/>
                        <a:buChar char="•"/>
                      </a:pPr>
                      <a:r>
                        <a:rPr lang="en-US" sz="2400"/>
                        <a:t> need interns or volunteers</a:t>
                      </a:r>
                      <a:endParaRPr sz="2400"/>
                    </a:p>
                    <a:p>
                      <a:pPr marL="0" marR="0" lvl="0" indent="-152400" algn="l" rtl="0">
                        <a:spcBef>
                          <a:spcPts val="0"/>
                        </a:spcBef>
                        <a:spcAft>
                          <a:spcPts val="0"/>
                        </a:spcAft>
                        <a:buClr>
                          <a:schemeClr val="dk1"/>
                        </a:buClr>
                        <a:buSzPts val="2400"/>
                        <a:buFont typeface="Arial"/>
                        <a:buChar char="•"/>
                      </a:pPr>
                      <a:r>
                        <a:rPr lang="en-US" sz="2400"/>
                        <a:t>  providing trainings, educational programs and other activities for teens</a:t>
                      </a:r>
                      <a:endParaRPr sz="2400"/>
                    </a:p>
                    <a:p>
                      <a:pPr marL="0" marR="0" lvl="0" indent="0" algn="l" rtl="0">
                        <a:spcBef>
                          <a:spcPts val="0"/>
                        </a:spcBef>
                        <a:spcAft>
                          <a:spcPts val="0"/>
                        </a:spcAft>
                        <a:buClr>
                          <a:schemeClr val="dk1"/>
                        </a:buClr>
                        <a:buSzPts val="2400"/>
                        <a:buFont typeface="Arial"/>
                        <a:buNone/>
                      </a:pPr>
                      <a:endParaRPr sz="2400"/>
                    </a:p>
                  </a:txBody>
                  <a:tcPr marL="91450" marR="91450" marT="45725" marB="45725"/>
                </a:tc>
                <a:extLst>
                  <a:ext uri="{0D108BD9-81ED-4DB2-BD59-A6C34878D82A}">
                    <a16:rowId xmlns:a16="http://schemas.microsoft.com/office/drawing/2014/main" val="10000"/>
                  </a:ext>
                </a:extLst>
              </a:tr>
            </a:tbl>
          </a:graphicData>
        </a:graphic>
      </p:graphicFrame>
      <p:pic>
        <p:nvPicPr>
          <p:cNvPr id="118" name="Google Shape;118;p5" descr="C:\Users\user\Desktop\business-woman-2756210_1280.jpg"/>
          <p:cNvPicPr preferRelativeResize="0"/>
          <p:nvPr/>
        </p:nvPicPr>
        <p:blipFill rotWithShape="1">
          <a:blip r:embed="rId3">
            <a:alphaModFix/>
          </a:blip>
          <a:srcRect/>
          <a:stretch/>
        </p:blipFill>
        <p:spPr>
          <a:xfrm>
            <a:off x="3500430" y="4518589"/>
            <a:ext cx="2500330" cy="1767931"/>
          </a:xfrm>
          <a:prstGeom prst="rect">
            <a:avLst/>
          </a:prstGeom>
          <a:noFill/>
          <a:ln>
            <a:noFill/>
          </a:ln>
        </p:spPr>
      </p:pic>
      <p:pic>
        <p:nvPicPr>
          <p:cNvPr id="119" name="Google Shape;119;p5" descr="C:\Users\user\Desktop\team-building-1381084_1280.jpg"/>
          <p:cNvPicPr preferRelativeResize="0"/>
          <p:nvPr/>
        </p:nvPicPr>
        <p:blipFill rotWithShape="1">
          <a:blip r:embed="rId4">
            <a:alphaModFix/>
          </a:blip>
          <a:srcRect/>
          <a:stretch/>
        </p:blipFill>
        <p:spPr>
          <a:xfrm>
            <a:off x="6215074" y="4572008"/>
            <a:ext cx="2500330" cy="1500198"/>
          </a:xfrm>
          <a:prstGeom prst="rect">
            <a:avLst/>
          </a:prstGeom>
          <a:noFill/>
          <a:ln>
            <a:noFill/>
          </a:ln>
        </p:spPr>
      </p:pic>
      <p:pic>
        <p:nvPicPr>
          <p:cNvPr id="120" name="Google Shape;120;p5" descr="C:\Users\user\Desktop\photo-1552658687-d0e64645ac79.jpg"/>
          <p:cNvPicPr preferRelativeResize="0"/>
          <p:nvPr/>
        </p:nvPicPr>
        <p:blipFill rotWithShape="1">
          <a:blip r:embed="rId5">
            <a:alphaModFix/>
          </a:blip>
          <a:srcRect/>
          <a:stretch/>
        </p:blipFill>
        <p:spPr>
          <a:xfrm>
            <a:off x="642910" y="4643446"/>
            <a:ext cx="2357454" cy="157163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6"/>
          <p:cNvSpPr txBox="1">
            <a:spLocks noGrp="1"/>
          </p:cNvSpPr>
          <p:nvPr>
            <p:ph type="title"/>
          </p:nvPr>
        </p:nvSpPr>
        <p:spPr>
          <a:xfrm>
            <a:off x="500034" y="714356"/>
            <a:ext cx="82296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274684"/>
              </a:buClr>
              <a:buSzPts val="4400"/>
              <a:buFont typeface="Calibri"/>
              <a:buNone/>
            </a:pPr>
            <a:r>
              <a:rPr lang="en-US" b="1">
                <a:solidFill>
                  <a:srgbClr val="274684"/>
                </a:solidFill>
              </a:rPr>
              <a:t>Offline promoting</a:t>
            </a:r>
            <a:endParaRPr b="1">
              <a:solidFill>
                <a:srgbClr val="274684"/>
              </a:solidFill>
            </a:endParaRPr>
          </a:p>
        </p:txBody>
      </p:sp>
      <p:sp>
        <p:nvSpPr>
          <p:cNvPr id="126" name="Google Shape;126;p6"/>
          <p:cNvSpPr txBox="1">
            <a:spLocks noGrp="1"/>
          </p:cNvSpPr>
          <p:nvPr>
            <p:ph type="body" idx="1"/>
          </p:nvPr>
        </p:nvSpPr>
        <p:spPr>
          <a:xfrm>
            <a:off x="428596" y="2000240"/>
            <a:ext cx="8229600" cy="3554419"/>
          </a:xfrm>
          <a:prstGeom prst="rect">
            <a:avLst/>
          </a:prstGeom>
          <a:noFill/>
          <a:ln>
            <a:noFill/>
          </a:ln>
        </p:spPr>
        <p:txBody>
          <a:bodyPr spcFirstLastPara="1" wrap="square" lIns="91425" tIns="45700" rIns="91425" bIns="45700" anchor="t" anchorCtr="0">
            <a:normAutofit/>
          </a:bodyPr>
          <a:lstStyle/>
          <a:p>
            <a:pPr marL="342900" lvl="0" indent="-342900" algn="l" rtl="0">
              <a:lnSpc>
                <a:spcPct val="90000"/>
              </a:lnSpc>
              <a:spcBef>
                <a:spcPts val="0"/>
              </a:spcBef>
              <a:spcAft>
                <a:spcPts val="0"/>
              </a:spcAft>
              <a:buClr>
                <a:schemeClr val="dk1"/>
              </a:buClr>
              <a:buSzPts val="3200"/>
              <a:buChar char="•"/>
            </a:pPr>
            <a:r>
              <a:rPr lang="en-US"/>
              <a:t>Presentations of the web-site</a:t>
            </a:r>
            <a:endParaRPr/>
          </a:p>
          <a:p>
            <a:pPr marL="342900" lvl="0" indent="-342900" algn="l" rtl="0">
              <a:lnSpc>
                <a:spcPct val="90000"/>
              </a:lnSpc>
              <a:spcBef>
                <a:spcPts val="640"/>
              </a:spcBef>
              <a:spcAft>
                <a:spcPts val="0"/>
              </a:spcAft>
              <a:buClr>
                <a:schemeClr val="dk1"/>
              </a:buClr>
              <a:buSzPts val="3200"/>
              <a:buChar char="•"/>
            </a:pPr>
            <a:r>
              <a:rPr lang="en-US"/>
              <a:t>Participation with own slot in social events</a:t>
            </a:r>
            <a:endParaRPr/>
          </a:p>
          <a:p>
            <a:pPr marL="342900" lvl="0" indent="-342900" algn="l" rtl="0">
              <a:lnSpc>
                <a:spcPct val="90000"/>
              </a:lnSpc>
              <a:spcBef>
                <a:spcPts val="640"/>
              </a:spcBef>
              <a:spcAft>
                <a:spcPts val="0"/>
              </a:spcAft>
              <a:buClr>
                <a:schemeClr val="dk1"/>
              </a:buClr>
              <a:buSzPts val="3200"/>
              <a:buChar char="•"/>
            </a:pPr>
            <a:r>
              <a:rPr lang="en-US"/>
              <a:t>Stickers distributed on above mentioned events</a:t>
            </a:r>
            <a:endParaRPr/>
          </a:p>
          <a:p>
            <a:pPr marL="342900" lvl="0" indent="-342900" algn="l" rtl="0">
              <a:lnSpc>
                <a:spcPct val="90000"/>
              </a:lnSpc>
              <a:spcBef>
                <a:spcPts val="640"/>
              </a:spcBef>
              <a:spcAft>
                <a:spcPts val="0"/>
              </a:spcAft>
              <a:buClr>
                <a:schemeClr val="dk1"/>
              </a:buClr>
              <a:buSzPts val="3200"/>
              <a:buChar char="•"/>
            </a:pPr>
            <a:r>
              <a:rPr lang="en-US"/>
              <a:t>Participation in educational informal events for teenagers at schools and public organizations</a:t>
            </a:r>
            <a:endParaRPr/>
          </a:p>
          <a:p>
            <a:pPr marL="342900" lvl="0" indent="-139700" algn="l" rtl="0">
              <a:lnSpc>
                <a:spcPct val="90000"/>
              </a:lnSpc>
              <a:spcBef>
                <a:spcPts val="640"/>
              </a:spcBef>
              <a:spcAft>
                <a:spcPts val="0"/>
              </a:spcAft>
              <a:buClr>
                <a:schemeClr val="dk1"/>
              </a:buClr>
              <a:buSzPts val="3200"/>
              <a:buNone/>
            </a:pPr>
            <a:endParaRPr/>
          </a:p>
          <a:p>
            <a:pPr marL="342900" lvl="0" indent="-139700" algn="l" rtl="0">
              <a:lnSpc>
                <a:spcPct val="90000"/>
              </a:lnSpc>
              <a:spcBef>
                <a:spcPts val="640"/>
              </a:spcBef>
              <a:spcAft>
                <a:spcPts val="0"/>
              </a:spcAft>
              <a:buClr>
                <a:schemeClr val="dk1"/>
              </a:buClr>
              <a:buSzPts val="3200"/>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7"/>
          <p:cNvSpPr txBox="1">
            <a:spLocks noGrp="1"/>
          </p:cNvSpPr>
          <p:nvPr>
            <p:ph type="title"/>
          </p:nvPr>
        </p:nvSpPr>
        <p:spPr>
          <a:xfrm>
            <a:off x="457200" y="714356"/>
            <a:ext cx="82296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274684"/>
              </a:buClr>
              <a:buSzPts val="4400"/>
              <a:buFont typeface="Calibri"/>
              <a:buNone/>
            </a:pPr>
            <a:r>
              <a:rPr lang="en-US" b="1">
                <a:solidFill>
                  <a:srgbClr val="274684"/>
                </a:solidFill>
              </a:rPr>
              <a:t>Online promoting</a:t>
            </a:r>
            <a:endParaRPr b="1">
              <a:solidFill>
                <a:srgbClr val="274684"/>
              </a:solidFill>
            </a:endParaRPr>
          </a:p>
        </p:txBody>
      </p:sp>
      <p:sp>
        <p:nvSpPr>
          <p:cNvPr id="132" name="Google Shape;132;p7"/>
          <p:cNvSpPr txBox="1">
            <a:spLocks noGrp="1"/>
          </p:cNvSpPr>
          <p:nvPr>
            <p:ph type="body" idx="1"/>
          </p:nvPr>
        </p:nvSpPr>
        <p:spPr>
          <a:xfrm>
            <a:off x="457200" y="200024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a:t>Posts in social medias</a:t>
            </a:r>
            <a:endParaRPr/>
          </a:p>
          <a:p>
            <a:pPr marL="342900" lvl="0" indent="-342900" algn="l" rtl="0">
              <a:spcBef>
                <a:spcPts val="640"/>
              </a:spcBef>
              <a:spcAft>
                <a:spcPts val="0"/>
              </a:spcAft>
              <a:buClr>
                <a:schemeClr val="dk1"/>
              </a:buClr>
              <a:buSzPts val="3200"/>
              <a:buChar char="•"/>
            </a:pPr>
            <a:r>
              <a:rPr lang="en-US"/>
              <a:t>Target advertisement</a:t>
            </a:r>
            <a:endParaRPr/>
          </a:p>
          <a:p>
            <a:pPr marL="342900" lvl="0" indent="-342900" algn="l" rtl="0">
              <a:spcBef>
                <a:spcPts val="640"/>
              </a:spcBef>
              <a:spcAft>
                <a:spcPts val="0"/>
              </a:spcAft>
              <a:buClr>
                <a:schemeClr val="dk1"/>
              </a:buClr>
              <a:buSzPts val="3200"/>
              <a:buChar char="•"/>
            </a:pPr>
            <a:r>
              <a:rPr lang="en-US"/>
              <a:t>SEO promotion</a:t>
            </a:r>
            <a:endParaRPr/>
          </a:p>
          <a:p>
            <a:pPr marL="342900" lvl="0" indent="-342900" algn="l" rtl="0">
              <a:spcBef>
                <a:spcPts val="640"/>
              </a:spcBef>
              <a:spcAft>
                <a:spcPts val="0"/>
              </a:spcAft>
              <a:buClr>
                <a:schemeClr val="dk1"/>
              </a:buClr>
              <a:buSzPts val="3200"/>
              <a:buChar char="•"/>
            </a:pPr>
            <a:r>
              <a:rPr lang="en-US"/>
              <a:t>Telegram channel</a:t>
            </a:r>
            <a:endParaRPr/>
          </a:p>
          <a:p>
            <a:pPr marL="342900" lvl="0" indent="-342900" algn="l" rtl="0">
              <a:spcBef>
                <a:spcPts val="640"/>
              </a:spcBef>
              <a:spcAft>
                <a:spcPts val="0"/>
              </a:spcAft>
              <a:buClr>
                <a:schemeClr val="dk1"/>
              </a:buClr>
              <a:buSzPts val="3200"/>
              <a:buChar char="•"/>
            </a:pPr>
            <a:r>
              <a:rPr lang="en-US"/>
              <a:t>Promoting by partner’s mailing list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274684"/>
              </a:buClr>
              <a:buSzPts val="4400"/>
              <a:buFont typeface="Calibri"/>
              <a:buNone/>
            </a:pPr>
            <a:r>
              <a:rPr lang="en-US" b="1">
                <a:solidFill>
                  <a:srgbClr val="274684"/>
                </a:solidFill>
              </a:rPr>
              <a:t>Sustainability </a:t>
            </a:r>
            <a:endParaRPr b="1">
              <a:solidFill>
                <a:srgbClr val="274684"/>
              </a:solidFill>
            </a:endParaRPr>
          </a:p>
        </p:txBody>
      </p:sp>
      <p:sp>
        <p:nvSpPr>
          <p:cNvPr id="138" name="Google Shape;138;p8"/>
          <p:cNvSpPr txBox="1">
            <a:spLocks noGrp="1"/>
          </p:cNvSpPr>
          <p:nvPr>
            <p:ph type="body" idx="1"/>
          </p:nvPr>
        </p:nvSpPr>
        <p:spPr>
          <a:xfrm>
            <a:off x="457200" y="1600200"/>
            <a:ext cx="8229600" cy="432913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Clr>
                <a:srgbClr val="274684"/>
              </a:buClr>
              <a:buSzPts val="2720"/>
              <a:buNone/>
            </a:pPr>
            <a:r>
              <a:rPr lang="en-US" sz="2720" b="1">
                <a:solidFill>
                  <a:srgbClr val="274684"/>
                </a:solidFill>
              </a:rPr>
              <a:t>The first 12 months:</a:t>
            </a:r>
            <a:endParaRPr/>
          </a:p>
          <a:p>
            <a:pPr marL="171450" lvl="0" indent="-171450" algn="l" rtl="0">
              <a:lnSpc>
                <a:spcPct val="80000"/>
              </a:lnSpc>
              <a:spcBef>
                <a:spcPts val="544"/>
              </a:spcBef>
              <a:spcAft>
                <a:spcPts val="0"/>
              </a:spcAft>
              <a:buClr>
                <a:schemeClr val="dk1"/>
              </a:buClr>
              <a:buSzPts val="2720"/>
              <a:buAutoNum type="arabicPeriod"/>
            </a:pPr>
            <a:r>
              <a:rPr lang="en-US" sz="2720"/>
              <a:t>Involving volunteers and interns in the project</a:t>
            </a:r>
            <a:endParaRPr/>
          </a:p>
          <a:p>
            <a:pPr marL="171450" lvl="0" indent="-171450" algn="l" rtl="0">
              <a:lnSpc>
                <a:spcPct val="80000"/>
              </a:lnSpc>
              <a:spcBef>
                <a:spcPts val="544"/>
              </a:spcBef>
              <a:spcAft>
                <a:spcPts val="0"/>
              </a:spcAft>
              <a:buClr>
                <a:schemeClr val="dk1"/>
              </a:buClr>
              <a:buSzPts val="2720"/>
              <a:buAutoNum type="arabicPeriod"/>
            </a:pPr>
            <a:r>
              <a:rPr lang="en-US" sz="2720"/>
              <a:t>Donations</a:t>
            </a:r>
            <a:endParaRPr/>
          </a:p>
          <a:p>
            <a:pPr marL="171450" lvl="0" indent="-171450" algn="l" rtl="0">
              <a:lnSpc>
                <a:spcPct val="80000"/>
              </a:lnSpc>
              <a:spcBef>
                <a:spcPts val="544"/>
              </a:spcBef>
              <a:spcAft>
                <a:spcPts val="0"/>
              </a:spcAft>
              <a:buClr>
                <a:schemeClr val="dk1"/>
              </a:buClr>
              <a:buSzPts val="2720"/>
              <a:buAutoNum type="arabicPeriod"/>
            </a:pPr>
            <a:r>
              <a:rPr lang="en-US" sz="2720"/>
              <a:t>Expansion of the Partner’s list</a:t>
            </a:r>
            <a:endParaRPr sz="2720"/>
          </a:p>
          <a:p>
            <a:pPr marL="514350" lvl="0" indent="-514350" algn="l" rtl="0">
              <a:lnSpc>
                <a:spcPct val="80000"/>
              </a:lnSpc>
              <a:spcBef>
                <a:spcPts val="544"/>
              </a:spcBef>
              <a:spcAft>
                <a:spcPts val="0"/>
              </a:spcAft>
              <a:buClr>
                <a:schemeClr val="dk1"/>
              </a:buClr>
              <a:buSzPts val="2720"/>
              <a:buNone/>
            </a:pPr>
            <a:endParaRPr sz="2720"/>
          </a:p>
          <a:p>
            <a:pPr marL="514350" lvl="0" indent="-514350" algn="l" rtl="0">
              <a:lnSpc>
                <a:spcPct val="80000"/>
              </a:lnSpc>
              <a:spcBef>
                <a:spcPts val="544"/>
              </a:spcBef>
              <a:spcAft>
                <a:spcPts val="0"/>
              </a:spcAft>
              <a:buClr>
                <a:schemeClr val="dk2"/>
              </a:buClr>
              <a:buSzPts val="2720"/>
              <a:buNone/>
            </a:pPr>
            <a:r>
              <a:rPr lang="en-US" sz="2720" b="1">
                <a:solidFill>
                  <a:schemeClr val="dk2"/>
                </a:solidFill>
              </a:rPr>
              <a:t>In a year:</a:t>
            </a:r>
            <a:endParaRPr/>
          </a:p>
          <a:p>
            <a:pPr marL="514350" lvl="0" indent="-514350" algn="l" rtl="0">
              <a:lnSpc>
                <a:spcPct val="80000"/>
              </a:lnSpc>
              <a:spcBef>
                <a:spcPts val="544"/>
              </a:spcBef>
              <a:spcAft>
                <a:spcPts val="0"/>
              </a:spcAft>
              <a:buClr>
                <a:schemeClr val="dk1"/>
              </a:buClr>
              <a:buSzPts val="2720"/>
              <a:buFont typeface="Calibri"/>
              <a:buAutoNum type="arabicPeriod"/>
            </a:pPr>
            <a:r>
              <a:rPr lang="en-US" sz="2720"/>
              <a:t>Paid Ads for business</a:t>
            </a:r>
            <a:endParaRPr/>
          </a:p>
          <a:p>
            <a:pPr marL="514350" lvl="0" indent="-514350" algn="l" rtl="0">
              <a:lnSpc>
                <a:spcPct val="80000"/>
              </a:lnSpc>
              <a:spcBef>
                <a:spcPts val="544"/>
              </a:spcBef>
              <a:spcAft>
                <a:spcPts val="0"/>
              </a:spcAft>
              <a:buClr>
                <a:schemeClr val="dk1"/>
              </a:buClr>
              <a:buSzPts val="2720"/>
              <a:buFont typeface="Calibri"/>
              <a:buAutoNum type="arabicPeriod"/>
            </a:pPr>
            <a:r>
              <a:rPr lang="en-US" sz="2720"/>
              <a:t>Advertise commercial companies that work with teens</a:t>
            </a:r>
            <a:endParaRPr sz="2720"/>
          </a:p>
          <a:p>
            <a:pPr marL="514350" lvl="0" indent="-514350" algn="l" rtl="0">
              <a:lnSpc>
                <a:spcPct val="80000"/>
              </a:lnSpc>
              <a:spcBef>
                <a:spcPts val="544"/>
              </a:spcBef>
              <a:spcAft>
                <a:spcPts val="0"/>
              </a:spcAft>
              <a:buClr>
                <a:schemeClr val="dk1"/>
              </a:buClr>
              <a:buSzPts val="2720"/>
              <a:buFont typeface="Calibri"/>
              <a:buAutoNum type="arabicPeriod"/>
            </a:pPr>
            <a:r>
              <a:rPr lang="en-US" sz="2720"/>
              <a:t>Organize paid events</a:t>
            </a:r>
            <a:endParaRPr sz="2720"/>
          </a:p>
          <a:p>
            <a:pPr marL="514350" lvl="0" indent="-341630" algn="l" rtl="0">
              <a:lnSpc>
                <a:spcPct val="80000"/>
              </a:lnSpc>
              <a:spcBef>
                <a:spcPts val="544"/>
              </a:spcBef>
              <a:spcAft>
                <a:spcPts val="0"/>
              </a:spcAft>
              <a:buClr>
                <a:schemeClr val="dk1"/>
              </a:buClr>
              <a:buSzPts val="2720"/>
              <a:buNone/>
            </a:pPr>
            <a:endParaRPr sz="2720"/>
          </a:p>
          <a:p>
            <a:pPr marL="514350" lvl="0" indent="-341630" algn="l" rtl="0">
              <a:lnSpc>
                <a:spcPct val="80000"/>
              </a:lnSpc>
              <a:spcBef>
                <a:spcPts val="544"/>
              </a:spcBef>
              <a:spcAft>
                <a:spcPts val="0"/>
              </a:spcAft>
              <a:buClr>
                <a:schemeClr val="dk1"/>
              </a:buClr>
              <a:buSzPts val="2720"/>
              <a:buNone/>
            </a:pPr>
            <a:endParaRPr sz="272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pic>
        <p:nvPicPr>
          <p:cNvPr id="143" name="Google Shape;143;p9" descr="C:\Users\user\Desktop\clou.png"/>
          <p:cNvPicPr preferRelativeResize="0"/>
          <p:nvPr/>
        </p:nvPicPr>
        <p:blipFill rotWithShape="1">
          <a:blip r:embed="rId3">
            <a:alphaModFix/>
          </a:blip>
          <a:srcRect/>
          <a:stretch/>
        </p:blipFill>
        <p:spPr>
          <a:xfrm>
            <a:off x="-214346" y="785794"/>
            <a:ext cx="9358346" cy="5587330"/>
          </a:xfrm>
          <a:prstGeom prst="rect">
            <a:avLst/>
          </a:prstGeom>
          <a:noFill/>
          <a:ln>
            <a:noFill/>
          </a:ln>
        </p:spPr>
      </p:pic>
      <p:sp>
        <p:nvSpPr>
          <p:cNvPr id="144" name="Google Shape;144;p9"/>
          <p:cNvSpPr txBox="1">
            <a:spLocks noGrp="1"/>
          </p:cNvSpPr>
          <p:nvPr>
            <p:ph type="title"/>
          </p:nvPr>
        </p:nvSpPr>
        <p:spPr>
          <a:xfrm>
            <a:off x="357158" y="214290"/>
            <a:ext cx="8229600" cy="11430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2"/>
              </a:buClr>
              <a:buSzPts val="4400"/>
              <a:buFont typeface="Calibri"/>
              <a:buNone/>
            </a:pPr>
            <a:r>
              <a:rPr lang="en-US" b="1">
                <a:solidFill>
                  <a:schemeClr val="dk2"/>
                </a:solidFill>
              </a:rPr>
              <a:t>Impact</a:t>
            </a:r>
            <a:endParaRPr b="1">
              <a:solidFill>
                <a:schemeClr val="dk2"/>
              </a:solidFill>
            </a:endParaRPr>
          </a:p>
        </p:txBody>
      </p:sp>
      <p:sp>
        <p:nvSpPr>
          <p:cNvPr id="145" name="Google Shape;145;p9"/>
          <p:cNvSpPr txBox="1">
            <a:spLocks noGrp="1"/>
          </p:cNvSpPr>
          <p:nvPr>
            <p:ph type="body" idx="1"/>
          </p:nvPr>
        </p:nvSpPr>
        <p:spPr>
          <a:xfrm>
            <a:off x="2000232" y="1714488"/>
            <a:ext cx="6500858" cy="452596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3200"/>
              <a:buChar char="•"/>
            </a:pPr>
            <a:r>
              <a:rPr lang="en-US"/>
              <a:t>Increasing the number of thinking and consciously acting youth in society</a:t>
            </a:r>
            <a:endParaRPr/>
          </a:p>
          <a:p>
            <a:pPr marL="0" lvl="0" indent="0" algn="l" rtl="0">
              <a:spcBef>
                <a:spcPts val="640"/>
              </a:spcBef>
              <a:spcAft>
                <a:spcPts val="0"/>
              </a:spcAft>
              <a:buClr>
                <a:schemeClr val="dk1"/>
              </a:buClr>
              <a:buSzPts val="3200"/>
              <a:buChar char="•"/>
            </a:pPr>
            <a:r>
              <a:rPr lang="en-US"/>
              <a:t>Increasing the number of initiative and active citizens</a:t>
            </a:r>
            <a:endParaRPr/>
          </a:p>
          <a:p>
            <a:pPr marL="0" lvl="0" indent="0" algn="l" rtl="0">
              <a:spcBef>
                <a:spcPts val="640"/>
              </a:spcBef>
              <a:spcAft>
                <a:spcPts val="0"/>
              </a:spcAft>
              <a:buClr>
                <a:schemeClr val="dk1"/>
              </a:buClr>
              <a:buSzPts val="3200"/>
              <a:buChar char="•"/>
            </a:pPr>
            <a:r>
              <a:rPr lang="en-US"/>
              <a:t>More informed choice of profession and university by youth</a:t>
            </a:r>
            <a:endParaRPr/>
          </a:p>
          <a:p>
            <a:pPr marL="0" lvl="0" indent="203200" algn="l" rtl="0">
              <a:spcBef>
                <a:spcPts val="640"/>
              </a:spcBef>
              <a:spcAft>
                <a:spcPts val="0"/>
              </a:spcAft>
              <a:buClr>
                <a:schemeClr val="dk1"/>
              </a:buClr>
              <a:buSzPts val="3200"/>
              <a:buNone/>
            </a:pPr>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325</Words>
  <Application>Microsoft Office PowerPoint</Application>
  <PresentationFormat>Экран (4:3)</PresentationFormat>
  <Paragraphs>62</Paragraphs>
  <Slides>10</Slides>
  <Notes>10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10</vt:i4>
      </vt:variant>
    </vt:vector>
  </HeadingPairs>
  <TitlesOfParts>
    <vt:vector size="13" baseType="lpstr">
      <vt:lpstr>Arial</vt:lpstr>
      <vt:lpstr>Calibri</vt:lpstr>
      <vt:lpstr>Тема Office</vt:lpstr>
      <vt:lpstr> Web-portal with internships, volunteering and informal events opportunities for teens   Belarus</vt:lpstr>
      <vt:lpstr>Презентация PowerPoint</vt:lpstr>
      <vt:lpstr>Solution</vt:lpstr>
      <vt:lpstr>Statistics: a survey of 129 teens</vt:lpstr>
      <vt:lpstr>Users</vt:lpstr>
      <vt:lpstr>Offline promoting</vt:lpstr>
      <vt:lpstr>Online promoting</vt:lpstr>
      <vt:lpstr>Sustainability </vt:lpstr>
      <vt:lpstr>Impact</vt:lpstr>
      <vt:lpstr>Our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Web-portal with internships, volunteering and informal events opportunities for teens   Belarus</dc:title>
  <dc:creator>user</dc:creator>
  <cp:lastModifiedBy>Пользователь Windows</cp:lastModifiedBy>
  <cp:revision>1</cp:revision>
  <dcterms:created xsi:type="dcterms:W3CDTF">2019-05-17T13:06:28Z</dcterms:created>
  <dcterms:modified xsi:type="dcterms:W3CDTF">2019-08-02T05:52:49Z</dcterms:modified>
</cp:coreProperties>
</file>